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</p:sldMasterIdLst>
  <p:notesMasterIdLst>
    <p:notesMasterId r:id="rId16"/>
  </p:notesMasterIdLst>
  <p:sldIdLst>
    <p:sldId id="256" r:id="rId3"/>
    <p:sldId id="399" r:id="rId4"/>
    <p:sldId id="400" r:id="rId5"/>
    <p:sldId id="398" r:id="rId6"/>
    <p:sldId id="378" r:id="rId7"/>
    <p:sldId id="266" r:id="rId8"/>
    <p:sldId id="404" r:id="rId9"/>
    <p:sldId id="401" r:id="rId10"/>
    <p:sldId id="402" r:id="rId11"/>
    <p:sldId id="389" r:id="rId12"/>
    <p:sldId id="403" r:id="rId13"/>
    <p:sldId id="341" r:id="rId14"/>
    <p:sldId id="323" r:id="rId15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4DA9"/>
    <a:srgbClr val="255075"/>
    <a:srgbClr val="00199A"/>
    <a:srgbClr val="A7D54C"/>
    <a:srgbClr val="2090EB"/>
    <a:srgbClr val="16B3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43"/>
    <p:restoredTop sz="83166" autoAdjust="0"/>
  </p:normalViewPr>
  <p:slideViewPr>
    <p:cSldViewPr snapToGrid="0" snapToObjects="1">
      <p:cViewPr varScale="1">
        <p:scale>
          <a:sx n="119" d="100"/>
          <a:sy n="119" d="100"/>
        </p:scale>
        <p:origin x="184" y="4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2696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8D67C7-C2B6-F446-8F3D-8CF7C318F415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F0652F-8690-654A-A3BB-1E6DBE168A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46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82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87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c022190a0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c022190a0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635 publications as of current counting – NOT including any publications from the Chameleon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4715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UC</a:t>
            </a:r>
          </a:p>
          <a:p>
            <a:r>
              <a:rPr lang="en-US" dirty="0"/>
              <a:t>42x </a:t>
            </a:r>
            <a:r>
              <a:rPr lang="en-US" b="1" dirty="0"/>
              <a:t>Intel</a:t>
            </a:r>
            <a:r>
              <a:rPr lang="en-US" dirty="0"/>
              <a:t> nodes with 48 cores and 192GB of RAM, 10x </a:t>
            </a:r>
            <a:r>
              <a:rPr lang="en-US" b="1" dirty="0"/>
              <a:t>AMD</a:t>
            </a:r>
            <a:r>
              <a:rPr lang="en-US" dirty="0"/>
              <a:t> </a:t>
            </a:r>
            <a:r>
              <a:rPr lang="en-US" dirty="0" err="1"/>
              <a:t>Epyc</a:t>
            </a:r>
            <a:r>
              <a:rPr lang="en-US" dirty="0"/>
              <a:t> with 48 cores, 256GB of RAM, and a 960GB </a:t>
            </a:r>
            <a:r>
              <a:rPr lang="en-US" dirty="0" err="1"/>
              <a:t>NVMe</a:t>
            </a:r>
            <a:r>
              <a:rPr lang="en-US" dirty="0"/>
              <a:t> root disk. Additionally, a subset:</a:t>
            </a:r>
          </a:p>
          <a:p>
            <a:pPr lvl="1"/>
            <a:r>
              <a:rPr lang="en-US" dirty="0"/>
              <a:t>2 nodes, each with 2x Intel D7-P5510 7.68TB datacenter SSDs</a:t>
            </a:r>
          </a:p>
          <a:p>
            <a:pPr lvl="1"/>
            <a:r>
              <a:rPr lang="en-US" dirty="0"/>
              <a:t>2 nodes, each with 2x Samsung PM1733 7.68TB datacenter SSDs</a:t>
            </a:r>
          </a:p>
          <a:p>
            <a:pPr lvl="1"/>
            <a:r>
              <a:rPr lang="en-US" dirty="0"/>
              <a:t>2 nodes, each with 4x Samsung PM1733 1.92TB datacenter SSDs</a:t>
            </a:r>
          </a:p>
          <a:p>
            <a:pPr lvl="1"/>
            <a:r>
              <a:rPr lang="en-US" dirty="0"/>
              <a:t>2 nodes, each with 2x Corsair Force MP600 2TB consumer SSDs</a:t>
            </a:r>
          </a:p>
          <a:p>
            <a:r>
              <a:rPr lang="en-US" dirty="0"/>
              <a:t>2x: Intel Optane nodes with 112 Cores, 768GB of RAM, and 3TB of NVDIMMs</a:t>
            </a:r>
          </a:p>
          <a:p>
            <a:r>
              <a:rPr lang="en-US" dirty="0"/>
              <a:t>3x: Intel nodes with 4x Nvidia V100 GPUs connected by </a:t>
            </a:r>
            <a:r>
              <a:rPr lang="en-US" dirty="0" err="1"/>
              <a:t>NVLink</a:t>
            </a:r>
            <a:endParaRPr lang="en-US" dirty="0"/>
          </a:p>
          <a:p>
            <a:r>
              <a:rPr lang="en-US" dirty="0"/>
              <a:t>1x: Intel node with 4x Nvidia V100 GPUs connected by PCIe</a:t>
            </a:r>
          </a:p>
          <a:p>
            <a:r>
              <a:rPr lang="en-US" dirty="0"/>
              <a:t>16x of the regular compute nodes have HDR100 (100gb/s)  InfiniBand, as do all of the Optane and GPU nodes. All the SSD nodes have HDR (200gb/s) InfiniBand.</a:t>
            </a:r>
          </a:p>
          <a:p>
            <a:endParaRPr lang="en-US" dirty="0"/>
          </a:p>
          <a:p>
            <a:r>
              <a:rPr lang="en-US" dirty="0"/>
              <a:t>At TACC</a:t>
            </a:r>
          </a:p>
          <a:p>
            <a:r>
              <a:rPr lang="en-US" dirty="0"/>
              <a:t>32x compute_zen3: AMD nodes, each with 2x two AMD EPYC 7763 (128c / 256t), 256GB RAM, 480GB </a:t>
            </a:r>
            <a:r>
              <a:rPr lang="en-US" dirty="0" err="1"/>
              <a:t>ssd</a:t>
            </a:r>
            <a:r>
              <a:rPr lang="en-US" dirty="0"/>
              <a:t> storage.</a:t>
            </a:r>
          </a:p>
          <a:p>
            <a:r>
              <a:rPr lang="en-US" dirty="0"/>
              <a:t>8x gpu_mi100: same specs as compute_zen3, with addition of 2x AMD MI100 GPUs each</a:t>
            </a:r>
          </a:p>
          <a:p>
            <a:r>
              <a:rPr lang="en-US" dirty="0"/>
              <a:t>All 40 are connected via HDR100 </a:t>
            </a:r>
            <a:r>
              <a:rPr lang="en-US" dirty="0" err="1"/>
              <a:t>Infiniband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Volunteer sites:</a:t>
            </a:r>
          </a:p>
          <a:p>
            <a:r>
              <a:rPr lang="en-US" dirty="0"/>
              <a:t>NCAR: ARM Thunder Nodes</a:t>
            </a:r>
          </a:p>
          <a:p>
            <a:r>
              <a:rPr lang="en-US" dirty="0"/>
              <a:t>IIT, Northwestern, &amp; UIC: Chameleon Legacy program</a:t>
            </a:r>
          </a:p>
          <a:p>
            <a:r>
              <a:rPr lang="en-US" dirty="0"/>
              <a:t>Purdue: ~400 of their own </a:t>
            </a:r>
            <a:r>
              <a:rPr lang="en-US" dirty="0" err="1"/>
              <a:t>Haswells</a:t>
            </a:r>
            <a:r>
              <a:rPr lang="en-US" dirty="0"/>
              <a:t> added on an ephemeral basis to support </a:t>
            </a:r>
            <a:r>
              <a:rPr lang="en-US" dirty="0" err="1"/>
              <a:t>IndySCC</a:t>
            </a:r>
            <a:r>
              <a:rPr lang="en-US" dirty="0"/>
              <a:t> specifically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952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730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Highlight:</a:t>
            </a:r>
          </a:p>
          <a:p>
            <a:endParaRPr lang="en-US" dirty="0"/>
          </a:p>
          <a:p>
            <a:pPr marL="171450" indent="-171450">
              <a:buFontTx/>
              <a:buChar char="-"/>
            </a:pPr>
            <a:r>
              <a:rPr lang="en-US" dirty="0"/>
              <a:t>Interfaces – everything goes via OpenStack-based API (even if it is just a veneer as for </a:t>
            </a:r>
            <a:r>
              <a:rPr lang="en-US" dirty="0" err="1"/>
              <a:t>CHI@Edge</a:t>
            </a:r>
            <a:r>
              <a:rPr lang="en-US" dirty="0"/>
              <a:t>)</a:t>
            </a:r>
          </a:p>
          <a:p>
            <a:pPr marL="171450" indent="-171450">
              <a:buFontTx/>
              <a:buChar char="-"/>
            </a:pPr>
            <a:r>
              <a:rPr lang="en-US" dirty="0"/>
              <a:t>Emphasis on *programmatic interfaces* with python-chi and </a:t>
            </a:r>
            <a:r>
              <a:rPr lang="en-US" dirty="0" err="1"/>
              <a:t>Jupyter</a:t>
            </a:r>
            <a:r>
              <a:rPr lang="en-US" dirty="0"/>
              <a:t> – they can be easily scripted/repeated (unlike GUI), preferred by most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509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Anybody wants to find out more it is under the user experiments tab on our blog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77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2022:  Middleware, ICSE, and SC (7846 SUs)</a:t>
            </a:r>
          </a:p>
          <a:p>
            <a:r>
              <a:rPr lang="en-US" sz="1200" dirty="0"/>
              <a:t>2023: ICPP, TPDS, SC23, FAST'23, OSDI'23, and Journal of Systems Research; 49,288 Sus)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4010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Cloud to IoT is a massive opportunity that challenges many assumptions we were making about infrastructure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F0652F-8690-654A-A3BB-1E6DBE168A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46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2890" y="4163785"/>
            <a:ext cx="17251076" cy="9978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72592" y="1417903"/>
            <a:ext cx="4509408" cy="1202142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72592" y="2714634"/>
            <a:ext cx="4509408" cy="60704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50000"/>
                  </a:schemeClr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5ECD5-515E-4817-8A06-1D2ED2C83850}" type="datetime4">
              <a:rPr lang="en-US" smtClean="0"/>
              <a:pPr/>
              <a:t>February 27,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-72571" y="4163785"/>
            <a:ext cx="9407071" cy="4571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Chameleon-FullColor-fullsic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283436"/>
            <a:ext cx="3525818" cy="89656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870329" y="1144473"/>
            <a:ext cx="8694405" cy="45719"/>
          </a:xfrm>
          <a:prstGeom prst="rect">
            <a:avLst/>
          </a:prstGeom>
          <a:solidFill>
            <a:srgbClr val="2090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NU_Logo_black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539" y="4394228"/>
            <a:ext cx="739837" cy="443902"/>
          </a:xfrm>
          <a:prstGeom prst="rect">
            <a:avLst/>
          </a:prstGeom>
        </p:spPr>
      </p:pic>
      <p:pic>
        <p:nvPicPr>
          <p:cNvPr id="22" name="Picture 21" descr="University_of_Chicago_logo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1" y="4443528"/>
            <a:ext cx="1239780" cy="247956"/>
          </a:xfrm>
          <a:prstGeom prst="rect">
            <a:avLst/>
          </a:prstGeom>
        </p:spPr>
      </p:pic>
      <p:pic>
        <p:nvPicPr>
          <p:cNvPr id="26" name="Picture 25" descr="TACC-Logo-01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531" y="4443528"/>
            <a:ext cx="879165" cy="264205"/>
          </a:xfrm>
          <a:prstGeom prst="rect">
            <a:avLst/>
          </a:prstGeom>
        </p:spPr>
      </p:pic>
      <p:pic>
        <p:nvPicPr>
          <p:cNvPr id="27" name="Picture 26" descr="nsfb-[Converted]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60" y="4310299"/>
            <a:ext cx="502208" cy="502208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870329" y="1190192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194" y="3982327"/>
            <a:ext cx="1523784" cy="117747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F0D49-D96E-2640-858A-DFAE31491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BAB9E0-9FA9-B94A-BFC6-F59B39A76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C067AB-FF30-E541-AF7A-F7B7D80AD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6053C2-8B70-BB4E-A390-B20DB4D77A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006AF1-EC66-BE48-BF87-E3FBEA121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439925C-44A8-5B46-B91B-586A260E5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56F96A-7653-7144-AD2B-7C6F804EC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5C3717-1127-874B-8BEB-7181A80F9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6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A3992-7655-6349-A6CC-ED4BAEC43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00E996-CCB6-4247-AD51-A86CAA969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928FCA-B764-9F4A-985D-310704326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381F1B-609B-6047-9CAA-7E6FA1A6A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1204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1DF4E5-AE9E-174E-925F-CB1D578A7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9AAF88-6CCB-034B-9406-1CB964D52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5C32F6-A257-8240-819B-195350BD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0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3156C-AF35-BA4D-83C4-C1C81BF42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96C578-F952-1946-AF39-B67B0ED8E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9E8DC0-A408-E94C-8339-3436DDE3B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ECCBA-8FF0-594A-88AC-00B112EAD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BF481A-EC05-8443-B93B-6E554A9C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3AC059-632F-544F-9676-85FF3C3AF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6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21DC5-E02A-7C45-B57B-29EF5275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30CE99-BDEF-7747-AEED-4C22E461BB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BAF61-A708-F646-9135-B4159B8414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2F8972-2995-5244-BD6B-F17686515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27E57-1225-FE42-87C0-9235BB2C8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CF88C-7688-B248-912B-8E4034C02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960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1039-0BD9-A849-8027-8F4B91421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5B1B22-B62C-FE44-9036-18B835305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A5989-64F7-0849-9703-2F24EE05C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6A385-A26B-A84E-BF14-594C09A12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A1436-0BB0-FB47-A1C2-4AA4A9B0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294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5A6639-B3BD-2844-B549-7586FC4507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ED3E2-E5DE-D04D-9FFE-F41E77C57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26E8E-BCE4-C240-BE43-4E902C59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BF743-DD1A-DE4E-A308-188449A4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35C63-2602-A449-BE0B-4030F0DA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73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4" name="TextBox 13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59202"/>
            <a:ext cx="7772400" cy="35970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D1919-1B5F-4141-B613-3E5C6008A186}" type="datetime4">
              <a:rPr lang="en-US" smtClean="0"/>
              <a:pPr/>
              <a:t>February 27, 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" name="Picture 19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A7B5-8BC9-491C-A887-7C3E7ED947D8}" type="datetime4">
              <a:rPr lang="en-US" smtClean="0"/>
              <a:pPr/>
              <a:t>February 27,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152144"/>
            <a:ext cx="3657600" cy="29077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151335"/>
            <a:ext cx="3657600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reeform 11"/>
          <p:cNvSpPr/>
          <p:nvPr/>
        </p:nvSpPr>
        <p:spPr>
          <a:xfrm>
            <a:off x="-196" y="4059253"/>
            <a:ext cx="7605568" cy="695933"/>
          </a:xfrm>
          <a:custGeom>
            <a:avLst/>
            <a:gdLst>
              <a:gd name="connsiteX0" fmla="*/ 0 w 7436498"/>
              <a:gd name="connsiteY0" fmla="*/ 0 h 951723"/>
              <a:gd name="connsiteX1" fmla="*/ 0 w 7436498"/>
              <a:gd name="connsiteY1" fmla="*/ 139959 h 951723"/>
              <a:gd name="connsiteX2" fmla="*/ 7053942 w 7436498"/>
              <a:gd name="connsiteY2" fmla="*/ 951723 h 951723"/>
              <a:gd name="connsiteX3" fmla="*/ 7436498 w 7436498"/>
              <a:gd name="connsiteY3" fmla="*/ 914400 h 951723"/>
              <a:gd name="connsiteX4" fmla="*/ 0 w 7436498"/>
              <a:gd name="connsiteY4" fmla="*/ 0 h 951723"/>
              <a:gd name="connsiteX0" fmla="*/ 190500 w 7436498"/>
              <a:gd name="connsiteY0" fmla="*/ 0 h 1004110"/>
              <a:gd name="connsiteX1" fmla="*/ 0 w 7436498"/>
              <a:gd name="connsiteY1" fmla="*/ 192346 h 1004110"/>
              <a:gd name="connsiteX2" fmla="*/ 7053942 w 7436498"/>
              <a:gd name="connsiteY2" fmla="*/ 1004110 h 1004110"/>
              <a:gd name="connsiteX3" fmla="*/ 7436498 w 7436498"/>
              <a:gd name="connsiteY3" fmla="*/ 966787 h 1004110"/>
              <a:gd name="connsiteX4" fmla="*/ 190500 w 7436498"/>
              <a:gd name="connsiteY4" fmla="*/ 0 h 1004110"/>
              <a:gd name="connsiteX0" fmla="*/ 0 w 7448404"/>
              <a:gd name="connsiteY0" fmla="*/ 0 h 923148"/>
              <a:gd name="connsiteX1" fmla="*/ 11906 w 7448404"/>
              <a:gd name="connsiteY1" fmla="*/ 111384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164306 w 7448404"/>
              <a:gd name="connsiteY1" fmla="*/ 685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0 w 7448404"/>
              <a:gd name="connsiteY0" fmla="*/ 0 h 923148"/>
              <a:gd name="connsiteX1" fmla="*/ 302418 w 7448404"/>
              <a:gd name="connsiteY1" fmla="*/ 297122 h 923148"/>
              <a:gd name="connsiteX2" fmla="*/ 7065848 w 7448404"/>
              <a:gd name="connsiteY2" fmla="*/ 923148 h 923148"/>
              <a:gd name="connsiteX3" fmla="*/ 7448404 w 7448404"/>
              <a:gd name="connsiteY3" fmla="*/ 885825 h 923148"/>
              <a:gd name="connsiteX4" fmla="*/ 0 w 7448404"/>
              <a:gd name="connsiteY4" fmla="*/ 0 h 923148"/>
              <a:gd name="connsiteX0" fmla="*/ 1 w 7448405"/>
              <a:gd name="connsiteY0" fmla="*/ 0 h 923148"/>
              <a:gd name="connsiteX1" fmla="*/ 0 w 7448405"/>
              <a:gd name="connsiteY1" fmla="*/ 75665 h 923148"/>
              <a:gd name="connsiteX2" fmla="*/ 7065849 w 7448405"/>
              <a:gd name="connsiteY2" fmla="*/ 923148 h 923148"/>
              <a:gd name="connsiteX3" fmla="*/ 7448405 w 7448405"/>
              <a:gd name="connsiteY3" fmla="*/ 885825 h 923148"/>
              <a:gd name="connsiteX4" fmla="*/ 1 w 7448405"/>
              <a:gd name="connsiteY4" fmla="*/ 0 h 923148"/>
              <a:gd name="connsiteX0" fmla="*/ 1 w 7400780"/>
              <a:gd name="connsiteY0" fmla="*/ 0 h 928688"/>
              <a:gd name="connsiteX1" fmla="*/ 0 w 7400780"/>
              <a:gd name="connsiteY1" fmla="*/ 75665 h 928688"/>
              <a:gd name="connsiteX2" fmla="*/ 7065849 w 7400780"/>
              <a:gd name="connsiteY2" fmla="*/ 923148 h 928688"/>
              <a:gd name="connsiteX3" fmla="*/ 7400780 w 7400780"/>
              <a:gd name="connsiteY3" fmla="*/ 928688 h 928688"/>
              <a:gd name="connsiteX4" fmla="*/ 1 w 7400780"/>
              <a:gd name="connsiteY4" fmla="*/ 0 h 928688"/>
              <a:gd name="connsiteX0" fmla="*/ 1 w 7605568"/>
              <a:gd name="connsiteY0" fmla="*/ 0 h 923148"/>
              <a:gd name="connsiteX1" fmla="*/ 0 w 7605568"/>
              <a:gd name="connsiteY1" fmla="*/ 75665 h 923148"/>
              <a:gd name="connsiteX2" fmla="*/ 7065849 w 7605568"/>
              <a:gd name="connsiteY2" fmla="*/ 923148 h 923148"/>
              <a:gd name="connsiteX3" fmla="*/ 7605568 w 7605568"/>
              <a:gd name="connsiteY3" fmla="*/ 897732 h 923148"/>
              <a:gd name="connsiteX4" fmla="*/ 1 w 7605568"/>
              <a:gd name="connsiteY4" fmla="*/ 0 h 923148"/>
              <a:gd name="connsiteX0" fmla="*/ 1 w 7605568"/>
              <a:gd name="connsiteY0" fmla="*/ 0 h 897732"/>
              <a:gd name="connsiteX1" fmla="*/ 0 w 7605568"/>
              <a:gd name="connsiteY1" fmla="*/ 75665 h 897732"/>
              <a:gd name="connsiteX2" fmla="*/ 7065849 w 7605568"/>
              <a:gd name="connsiteY2" fmla="*/ 863617 h 897732"/>
              <a:gd name="connsiteX3" fmla="*/ 7605568 w 7605568"/>
              <a:gd name="connsiteY3" fmla="*/ 897732 h 897732"/>
              <a:gd name="connsiteX4" fmla="*/ 1 w 7605568"/>
              <a:gd name="connsiteY4" fmla="*/ 0 h 897732"/>
              <a:gd name="connsiteX0" fmla="*/ 1 w 7605568"/>
              <a:gd name="connsiteY0" fmla="*/ 0 h 927910"/>
              <a:gd name="connsiteX1" fmla="*/ 0 w 7605568"/>
              <a:gd name="connsiteY1" fmla="*/ 75665 h 927910"/>
              <a:gd name="connsiteX2" fmla="*/ 7225392 w 7605568"/>
              <a:gd name="connsiteY2" fmla="*/ 927910 h 927910"/>
              <a:gd name="connsiteX3" fmla="*/ 7605568 w 7605568"/>
              <a:gd name="connsiteY3" fmla="*/ 897732 h 927910"/>
              <a:gd name="connsiteX4" fmla="*/ 1 w 7605568"/>
              <a:gd name="connsiteY4" fmla="*/ 0 h 927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05568" h="927910">
                <a:moveTo>
                  <a:pt x="1" y="0"/>
                </a:moveTo>
                <a:cubicBezTo>
                  <a:pt x="1" y="25222"/>
                  <a:pt x="0" y="50443"/>
                  <a:pt x="0" y="75665"/>
                </a:cubicBezTo>
                <a:lnTo>
                  <a:pt x="7225392" y="927910"/>
                </a:lnTo>
                <a:lnTo>
                  <a:pt x="7605568" y="897732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A18ED0-40F2-434C-A848-B92581875164}" type="datetime4">
              <a:rPr lang="en-US" smtClean="0"/>
              <a:pPr/>
              <a:t>February 27, 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3"/>
          </p:nvPr>
        </p:nvSpPr>
        <p:spPr>
          <a:xfrm>
            <a:off x="685800" y="1657350"/>
            <a:ext cx="3657600" cy="24003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4"/>
          </p:nvPr>
        </p:nvSpPr>
        <p:spPr>
          <a:xfrm>
            <a:off x="4800600" y="1657350"/>
            <a:ext cx="3657600" cy="2400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4" name="Picture 23" descr="Chameleon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nav-banner-bg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12388186" cy="716572"/>
          </a:xfrm>
          <a:prstGeom prst="rect">
            <a:avLst/>
          </a:prstGeom>
        </p:spPr>
      </p:pic>
      <p:sp>
        <p:nvSpPr>
          <p:cNvPr id="20" name="TextBox 19"/>
          <p:cNvSpPr txBox="1"/>
          <p:nvPr userDrawn="1"/>
        </p:nvSpPr>
        <p:spPr>
          <a:xfrm>
            <a:off x="1953800" y="4812507"/>
            <a:ext cx="2433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2090EB"/>
                </a:solidFill>
              </a:rPr>
              <a:t>www. </a:t>
            </a:r>
            <a:r>
              <a:rPr lang="en-US" sz="1200" dirty="0" err="1">
                <a:solidFill>
                  <a:srgbClr val="2090EB"/>
                </a:solidFill>
              </a:rPr>
              <a:t>chameleoncloud.org</a:t>
            </a:r>
            <a:endParaRPr lang="en-US" sz="1200" dirty="0">
              <a:solidFill>
                <a:srgbClr val="2090EB"/>
              </a:solidFill>
            </a:endParaRPr>
          </a:p>
        </p:txBody>
      </p:sp>
      <p:sp>
        <p:nvSpPr>
          <p:cNvPr id="2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45431" y="4812507"/>
            <a:ext cx="2671838" cy="2738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2" name="Picture 21" descr="Chameleon-WHITE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9683"/>
            <a:ext cx="2024846" cy="513818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0" y="457201"/>
            <a:ext cx="3886200" cy="3143249"/>
          </a:xfrm>
          <a:ln w="79375">
            <a:solidFill>
              <a:schemeClr val="tx1"/>
            </a:solidFill>
            <a:miter lim="800000"/>
          </a:ln>
          <a:effectLst>
            <a:outerShdw blurRad="50800" dist="38100" dir="5400000" algn="ctr" rotWithShape="0">
              <a:srgbClr val="000000">
                <a:alpha val="42000"/>
              </a:srgb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5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983DA4-3B24-449B-95CA-514EB7E30A99}" type="datetime4">
              <a:rPr lang="en-US" smtClean="0"/>
              <a:pPr/>
              <a:t>February 27, 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2EBF8-7CF5-44B7-B2BF-E22DE4D070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76656" y="457200"/>
            <a:ext cx="3383280" cy="685800"/>
          </a:xfrm>
        </p:spPr>
        <p:txBody>
          <a:bodyPr anchor="b">
            <a:noAutofit/>
          </a:bodyPr>
          <a:lstStyle>
            <a:lvl1pPr algn="l">
              <a:defRPr sz="22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676657" y="1143000"/>
            <a:ext cx="3381375" cy="24717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42A60-4F6D-7C49-8F81-F5EBD20D3E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A97B7-3DC4-7342-86AF-E770C0FE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F0C96-CD8C-0C4E-9D3F-231D0F862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22B70-384F-CB41-8255-2404FA36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3B459-3E5C-0548-971B-5A689032D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8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D0E82-D8F7-DF44-B727-915699FF1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4C48-19A8-9542-AD75-687521A6C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D1FD1-D5D7-0C42-97C7-030A00214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00F50-10FF-6E49-B019-83CA7063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5FE0C-F42D-D745-BF3A-67CC9F566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332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43293-91D6-CD45-AD33-5A3EB11CE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032C25-21D2-674A-A52E-32FBE40997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5473EB-21FC-1A45-89A3-766A2334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73C81-6BBF-4949-994B-D965BA7D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5A186-8285-C640-A9C1-54976E8F0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428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5223E-7041-B348-A21A-404581166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CAC93-92F9-9E42-AC49-1E1630E7F3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A1864F-0839-D846-B72F-D077A4111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9396C3-DC4E-A14D-814B-1D398B45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6B792A-F6B9-F843-8FEF-00D23B616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B4DA91-1913-4043-BB7B-3CF50EF0C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2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950321"/>
            <a:ext cx="7772400" cy="364430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4812507"/>
            <a:ext cx="1981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lang="en-US" sz="900" kern="1200" cap="all" spc="110" baseline="0" smtClean="0">
                <a:solidFill>
                  <a:srgbClr val="4D4D4D"/>
                </a:solidFill>
                <a:latin typeface="+mn-lt"/>
                <a:ea typeface="+mn-ea"/>
                <a:cs typeface="+mn-cs"/>
              </a:defRPr>
            </a:lvl1pPr>
          </a:lstStyle>
          <a:p>
            <a:fld id="{942120D2-3948-4F8F-BE5D-E7E7D97880B2}" type="datetime4">
              <a:rPr lang="en-US" smtClean="0"/>
              <a:pPr/>
              <a:t>February 27, 2024</a:t>
            </a:fld>
            <a:endParaRPr lang="en-US" dirty="0" err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" y="4812507"/>
            <a:ext cx="28956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l">
              <a:defRPr sz="900" cap="all" spc="110" baseline="0">
                <a:solidFill>
                  <a:srgbClr val="4D4D4D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4812507"/>
            <a:ext cx="457200" cy="273844"/>
          </a:xfrm>
          <a:prstGeom prst="rect">
            <a:avLst/>
          </a:prstGeom>
        </p:spPr>
        <p:txBody>
          <a:bodyPr vert="horz" lIns="0" tIns="45720" rIns="0" bIns="0" rtlCol="0" anchor="b" anchorCtr="0"/>
          <a:lstStyle>
            <a:lvl1pPr algn="r">
              <a:defRPr sz="1100" b="1" baseline="0">
                <a:solidFill>
                  <a:srgbClr val="4D4D4D"/>
                </a:solidFill>
              </a:defRPr>
            </a:lvl1pPr>
          </a:lstStyle>
          <a:p>
            <a:fld id="{1D72EBF8-7CF5-44B7-B2BF-E22DE4D0703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9" r:id="rId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cap="all" baseline="0">
          <a:solidFill>
            <a:srgbClr val="2090EB"/>
          </a:solidFill>
          <a:latin typeface="Calibri"/>
          <a:ea typeface="+mj-ea"/>
          <a:cs typeface="Calibri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bg1"/>
          </a:solidFill>
          <a:latin typeface="Calibri"/>
          <a:ea typeface="+mn-ea"/>
          <a:cs typeface="Calibri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bg1"/>
          </a:solidFill>
          <a:latin typeface="Calibri"/>
          <a:ea typeface="+mn-ea"/>
          <a:cs typeface="Calibri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bg1"/>
          </a:solidFill>
          <a:latin typeface="Calibri"/>
          <a:ea typeface="+mn-ea"/>
          <a:cs typeface="Calibri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0249E-AD26-6249-B1B1-DCC8B23C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0CE034-FC1F-314F-B089-49542F20D0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7961A4-E722-FB4D-B530-B3C7C138FE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12380-252E-A742-A283-86605F5F665F}" type="datetimeFigureOut">
              <a:rPr lang="en-US" smtClean="0"/>
              <a:t>2/27/24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36A003-A338-2640-BFE8-B0E5D5C8BF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A91F7-1D05-C04B-9EB4-95C2DC2C8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762C97-83EE-2848-94CB-CEF6E3A7D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551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png"/><Relationship Id="rId5" Type="http://schemas.openxmlformats.org/officeDocument/2006/relationships/image" Target="../media/image19.jpg"/><Relationship Id="rId15" Type="http://schemas.openxmlformats.org/officeDocument/2006/relationships/image" Target="../media/image29.png"/><Relationship Id="rId10" Type="http://schemas.openxmlformats.org/officeDocument/2006/relationships/image" Target="../media/image24.JPG"/><Relationship Id="rId4" Type="http://schemas.openxmlformats.org/officeDocument/2006/relationships/image" Target="../media/image18.jpeg"/><Relationship Id="rId9" Type="http://schemas.openxmlformats.org/officeDocument/2006/relationships/image" Target="../media/image23.tiff"/><Relationship Id="rId1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75407" y="1268782"/>
            <a:ext cx="7750433" cy="744842"/>
          </a:xfrm>
          <a:prstGeom prst="rect">
            <a:avLst/>
          </a:prstGeom>
        </p:spPr>
        <p:txBody>
          <a:bodyPr vert="horz" lIns="0" tIns="45720" rIns="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 cap="all" baseline="0">
                <a:solidFill>
                  <a:srgbClr val="2090EB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/>
              <a:t>Chameleon for edge to cloud reproducibility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7951" y="2118226"/>
            <a:ext cx="7582793" cy="158854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2000" kern="1200" baseline="0">
                <a:solidFill>
                  <a:schemeClr val="tx2">
                    <a:lumMod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Kate Keahey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Mathematics and CS Division,  Argonne National Laboratory </a:t>
            </a:r>
          </a:p>
          <a:p>
            <a:r>
              <a:rPr lang="en-US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CS CASE, University of Chicago</a:t>
            </a:r>
          </a:p>
          <a:p>
            <a:r>
              <a:rPr lang="en-US" sz="16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keahey@anl.gov</a:t>
            </a:r>
            <a:endParaRPr lang="en-US" sz="1600" i="1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61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BC47F-73B9-544C-A74E-FEDEDF33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missing?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F640B-B3D3-434E-B666-622F3A24227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941832"/>
            <a:ext cx="3776472" cy="2907792"/>
          </a:xfrm>
        </p:spPr>
        <p:txBody>
          <a:bodyPr/>
          <a:lstStyle/>
          <a:p>
            <a:r>
              <a:rPr lang="en-US" dirty="0"/>
              <a:t>Packaging: complete, imperative, non-transactional, integrated (literate programming)</a:t>
            </a:r>
          </a:p>
          <a:p>
            <a:r>
              <a:rPr lang="en-US" dirty="0"/>
              <a:t>Get access for reproducibility</a:t>
            </a:r>
          </a:p>
          <a:p>
            <a:r>
              <a:rPr lang="en-US" dirty="0"/>
              <a:t>Discover/find experiments through various channels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CD107C-8352-2542-8927-FDFB82C8C9E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800600" y="941832"/>
            <a:ext cx="3657600" cy="2907792"/>
          </a:xfrm>
        </p:spPr>
        <p:txBody>
          <a:bodyPr/>
          <a:lstStyle/>
          <a:p>
            <a:r>
              <a:rPr lang="en-US" dirty="0"/>
              <a:t>Package experiment in a way that is cost-effective  but also user-friendly</a:t>
            </a:r>
          </a:p>
          <a:p>
            <a:r>
              <a:rPr lang="en-US" dirty="0"/>
              <a:t>Give access for reproducibility</a:t>
            </a:r>
          </a:p>
          <a:p>
            <a:r>
              <a:rPr lang="en-US" dirty="0"/>
              <a:t>Share work in progress, completed work, get credit</a:t>
            </a:r>
          </a:p>
          <a:p>
            <a:endParaRPr lang="en-US" dirty="0"/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400C289-AF8F-F64A-9544-5A7783EA1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597" y="3214624"/>
            <a:ext cx="1314325" cy="1437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F6E27FE-A57B-6946-AFBF-2DF26A261B82}"/>
              </a:ext>
            </a:extLst>
          </p:cNvPr>
          <p:cNvGrpSpPr/>
          <p:nvPr/>
        </p:nvGrpSpPr>
        <p:grpSpPr>
          <a:xfrm>
            <a:off x="2240242" y="3251300"/>
            <a:ext cx="984308" cy="1311638"/>
            <a:chOff x="1925282" y="3059276"/>
            <a:chExt cx="984308" cy="1311638"/>
          </a:xfrm>
        </p:grpSpPr>
        <p:pic>
          <p:nvPicPr>
            <p:cNvPr id="10" name="Picture 9" descr="A person holding a computer&#10;&#10;Description automatically generated with low confidence">
              <a:extLst>
                <a:ext uri="{FF2B5EF4-FFF2-40B4-BE49-F238E27FC236}">
                  <a16:creationId xmlns:a16="http://schemas.microsoft.com/office/drawing/2014/main" id="{392055C2-409D-0E45-ABBE-7D884A777E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31"/>
            <a:stretch/>
          </p:blipFill>
          <p:spPr>
            <a:xfrm>
              <a:off x="2092109" y="3059276"/>
              <a:ext cx="817481" cy="1311638"/>
            </a:xfrm>
            <a:prstGeom prst="rect">
              <a:avLst/>
            </a:prstGeom>
          </p:spPr>
        </p:pic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0EDB3A8A-618B-8147-899D-7C704F3BAE85}"/>
                </a:ext>
              </a:extLst>
            </p:cNvPr>
            <p:cNvSpPr/>
            <p:nvPr/>
          </p:nvSpPr>
          <p:spPr>
            <a:xfrm>
              <a:off x="1925282" y="3664462"/>
              <a:ext cx="233756" cy="192505"/>
            </a:xfrm>
            <a:prstGeom prst="triangle">
              <a:avLst>
                <a:gd name="adj" fmla="val 100000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29DC62C-13C3-7D4B-A1E5-6FC74B721E7E}"/>
              </a:ext>
            </a:extLst>
          </p:cNvPr>
          <p:cNvSpPr/>
          <p:nvPr/>
        </p:nvSpPr>
        <p:spPr>
          <a:xfrm>
            <a:off x="349504" y="2411898"/>
            <a:ext cx="8577072" cy="658368"/>
          </a:xfrm>
          <a:prstGeom prst="round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D22EA5B-5C69-AD45-98F3-6ED4800E48D4}"/>
              </a:ext>
            </a:extLst>
          </p:cNvPr>
          <p:cNvSpPr/>
          <p:nvPr/>
        </p:nvSpPr>
        <p:spPr>
          <a:xfrm>
            <a:off x="349504" y="965563"/>
            <a:ext cx="8577072" cy="915307"/>
          </a:xfrm>
          <a:prstGeom prst="roundRect">
            <a:avLst/>
          </a:prstGeom>
          <a:noFill/>
          <a:ln w="25400">
            <a:solidFill>
              <a:srgbClr val="16B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CE93137-DDAA-0444-AC9B-32B5E4A58826}"/>
              </a:ext>
            </a:extLst>
          </p:cNvPr>
          <p:cNvSpPr/>
          <p:nvPr/>
        </p:nvSpPr>
        <p:spPr>
          <a:xfrm>
            <a:off x="349504" y="1960862"/>
            <a:ext cx="8577072" cy="365778"/>
          </a:xfrm>
          <a:prstGeom prst="roundRect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FA20EB6F-8199-FF4D-8182-51DF513D071D}"/>
              </a:ext>
            </a:extLst>
          </p:cNvPr>
          <p:cNvSpPr/>
          <p:nvPr/>
        </p:nvSpPr>
        <p:spPr>
          <a:xfrm>
            <a:off x="685800" y="813595"/>
            <a:ext cx="3886200" cy="2422144"/>
          </a:xfrm>
          <a:prstGeom prst="wedgeRoundRectCallout">
            <a:avLst>
              <a:gd name="adj1" fmla="val -3333"/>
              <a:gd name="adj2" fmla="val 75085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ular Callout 17">
            <a:extLst>
              <a:ext uri="{FF2B5EF4-FFF2-40B4-BE49-F238E27FC236}">
                <a16:creationId xmlns:a16="http://schemas.microsoft.com/office/drawing/2014/main" id="{EE278322-2EA1-8444-A0A5-D601BE5EE5FD}"/>
              </a:ext>
            </a:extLst>
          </p:cNvPr>
          <p:cNvSpPr/>
          <p:nvPr/>
        </p:nvSpPr>
        <p:spPr>
          <a:xfrm>
            <a:off x="4765041" y="792480"/>
            <a:ext cx="3693159" cy="2422144"/>
          </a:xfrm>
          <a:prstGeom prst="wedgeRoundRectCallout">
            <a:avLst>
              <a:gd name="adj1" fmla="val -263"/>
              <a:gd name="adj2" fmla="val 58725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188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2541-9BB4-4D45-91AA-D6F05F40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Highlight: Practical Reproducibility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F65D-315F-244E-9D9C-45456F62FF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4590" y="981138"/>
            <a:ext cx="4384040" cy="310205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End-to-end packaging with literate programming</a:t>
            </a:r>
          </a:p>
          <a:p>
            <a:pPr lvl="1"/>
            <a:r>
              <a:rPr lang="en-US" sz="1400" dirty="0"/>
              <a:t>Credential integrated </a:t>
            </a:r>
            <a:r>
              <a:rPr lang="en-US" sz="1400" dirty="0" err="1"/>
              <a:t>JupyterLab</a:t>
            </a:r>
            <a:r>
              <a:rPr lang="en-US" sz="1400" dirty="0"/>
              <a:t> environment: convenience of notebook + power of testbed </a:t>
            </a:r>
          </a:p>
          <a:p>
            <a:pPr lvl="1"/>
            <a:r>
              <a:rPr lang="en-US" sz="1400" dirty="0"/>
              <a:t>Imperative, non-transactional, annotated </a:t>
            </a:r>
          </a:p>
          <a:p>
            <a:r>
              <a:rPr lang="en-US" sz="1600" dirty="0" err="1"/>
              <a:t>Trovi</a:t>
            </a:r>
            <a:r>
              <a:rPr lang="en-US" sz="1600" dirty="0"/>
              <a:t>: an experiment sharing repository </a:t>
            </a:r>
          </a:p>
          <a:p>
            <a:pPr lvl="1"/>
            <a:r>
              <a:rPr lang="en-US" sz="1400" dirty="0"/>
              <a:t>Portal to present, browse, filter, and find</a:t>
            </a:r>
          </a:p>
          <a:p>
            <a:pPr lvl="1"/>
            <a:r>
              <a:rPr lang="en-US" sz="1400" dirty="0"/>
              <a:t>Integrated with </a:t>
            </a:r>
            <a:r>
              <a:rPr lang="en-US" sz="1400" dirty="0" err="1"/>
              <a:t>Jupyter</a:t>
            </a:r>
            <a:r>
              <a:rPr lang="en-US" sz="1400" dirty="0"/>
              <a:t>/Chameleon, Swift, </a:t>
            </a:r>
            <a:r>
              <a:rPr lang="en-US" sz="1400" dirty="0" err="1"/>
              <a:t>Zenodo</a:t>
            </a:r>
            <a:r>
              <a:rPr lang="en-US" sz="1400" dirty="0"/>
              <a:t>, and </a:t>
            </a:r>
            <a:r>
              <a:rPr lang="en-US" sz="1400" dirty="0" err="1"/>
              <a:t>github</a:t>
            </a:r>
            <a:r>
              <a:rPr lang="en-US" sz="1400" dirty="0"/>
              <a:t> </a:t>
            </a:r>
          </a:p>
          <a:p>
            <a:pPr lvl="1"/>
            <a:r>
              <a:rPr lang="en-US" sz="1400" dirty="0"/>
              <a:t>Open APIs: FABRIC, Jetstream2, and others</a:t>
            </a:r>
          </a:p>
          <a:p>
            <a:r>
              <a:rPr lang="en-US" sz="1600" dirty="0"/>
              <a:t>Chameleon </a:t>
            </a:r>
            <a:r>
              <a:rPr lang="en-US" sz="1600" dirty="0" err="1"/>
              <a:t>daypass</a:t>
            </a:r>
            <a:endParaRPr lang="en-US" sz="1600" dirty="0"/>
          </a:p>
          <a:p>
            <a:r>
              <a:rPr lang="en-US" sz="1600" dirty="0"/>
              <a:t>Reproducibility initiatives: &gt;6x the usage 22/23</a:t>
            </a:r>
          </a:p>
          <a:p>
            <a:pPr marL="68580" indent="0">
              <a:lnSpc>
                <a:spcPct val="90000"/>
              </a:lnSpc>
              <a:buNone/>
            </a:pPr>
            <a:endParaRPr lang="en-US" sz="1600" dirty="0"/>
          </a:p>
        </p:txBody>
      </p:sp>
      <p:sp>
        <p:nvSpPr>
          <p:cNvPr id="6" name="Google Shape;70;p8">
            <a:extLst>
              <a:ext uri="{FF2B5EF4-FFF2-40B4-BE49-F238E27FC236}">
                <a16:creationId xmlns:a16="http://schemas.microsoft.com/office/drawing/2014/main" id="{F0160E8D-8B73-E54D-91F6-3B3EC9E87071}"/>
              </a:ext>
            </a:extLst>
          </p:cNvPr>
          <p:cNvSpPr txBox="1">
            <a:spLocks/>
          </p:cNvSpPr>
          <p:nvPr/>
        </p:nvSpPr>
        <p:spPr>
          <a:xfrm>
            <a:off x="5311927" y="804451"/>
            <a:ext cx="3516314" cy="448176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bg1"/>
                </a:solidFill>
                <a:latin typeface="Calibri"/>
                <a:ea typeface="+mn-ea"/>
                <a:cs typeface="Calibri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Practical reproducibility:</a:t>
            </a:r>
          </a:p>
          <a:p>
            <a:pPr marL="0" indent="0">
              <a:buFont typeface="Wingdings 3" pitchFamily="18" charset="2"/>
              <a:buNone/>
            </a:pPr>
            <a:r>
              <a:rPr lang="en-US" sz="1600" i="1" dirty="0">
                <a:solidFill>
                  <a:schemeClr val="accent2">
                    <a:lumMod val="50000"/>
                  </a:schemeClr>
                </a:solidFill>
              </a:rPr>
              <a:t>cost-effective enough to be mainstream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5C13D5-D773-2148-956C-AE640A1A8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11" y="1619665"/>
            <a:ext cx="3033795" cy="25976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A42CD1-28E8-0241-8AE8-9A9FA87005D2}"/>
              </a:ext>
            </a:extLst>
          </p:cNvPr>
          <p:cNvSpPr txBox="1"/>
          <p:nvPr/>
        </p:nvSpPr>
        <p:spPr>
          <a:xfrm>
            <a:off x="5417371" y="1931534"/>
            <a:ext cx="34108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Effective packaging via a “compute capsule”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47E5F-F6E5-614C-B712-177A61BB883A}"/>
              </a:ext>
            </a:extLst>
          </p:cNvPr>
          <p:cNvSpPr txBox="1"/>
          <p:nvPr/>
        </p:nvSpPr>
        <p:spPr>
          <a:xfrm>
            <a:off x="5833993" y="2463852"/>
            <a:ext cx="257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Finding and sharing experiments </a:t>
            </a:r>
          </a:p>
          <a:p>
            <a:pPr algn="ctr"/>
            <a:r>
              <a:rPr lang="en-US" sz="1500" i="1" dirty="0">
                <a:solidFill>
                  <a:schemeClr val="bg1"/>
                </a:solidFill>
              </a:rPr>
              <a:t>integrated with platform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D2C85B-8876-254B-A566-FBE4DCEE9E21}"/>
              </a:ext>
            </a:extLst>
          </p:cNvPr>
          <p:cNvSpPr txBox="1"/>
          <p:nvPr/>
        </p:nvSpPr>
        <p:spPr>
          <a:xfrm>
            <a:off x="5122900" y="3179427"/>
            <a:ext cx="399981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i="1" dirty="0">
                <a:solidFill>
                  <a:schemeClr val="bg1"/>
                </a:solidFill>
              </a:rPr>
              <a:t>Open, integrated access to all aspects of experiment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8EBAC4-5DB3-2349-B636-8754E6EDE322}"/>
              </a:ext>
            </a:extLst>
          </p:cNvPr>
          <p:cNvSpPr txBox="1"/>
          <p:nvPr/>
        </p:nvSpPr>
        <p:spPr>
          <a:xfrm>
            <a:off x="4425017" y="4178743"/>
            <a:ext cx="46976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Paper: “Three Pillars of Reproducibility”, ReWords’23</a:t>
            </a:r>
          </a:p>
        </p:txBody>
      </p:sp>
    </p:spTree>
    <p:extLst>
      <p:ext uri="{BB962C8B-B14F-4D97-AF65-F5344CB8AC3E}">
        <p14:creationId xmlns:p14="http://schemas.microsoft.com/office/powerpoint/2010/main" val="1168937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C3AEE-7D25-1441-8823-66D4EA5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19CF8-BD79-6D4F-94A8-D908E52173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30605"/>
            <a:ext cx="7772400" cy="3597009"/>
          </a:xfrm>
        </p:spPr>
        <p:txBody>
          <a:bodyPr>
            <a:normAutofit/>
          </a:bodyPr>
          <a:lstStyle/>
          <a:p>
            <a:r>
              <a:rPr lang="en-US" dirty="0"/>
              <a:t>Chameleon is  an open platform for systems research</a:t>
            </a:r>
          </a:p>
          <a:p>
            <a:pPr lvl="1"/>
            <a:r>
              <a:rPr lang="en-US" dirty="0"/>
              <a:t>Bare metal reconfiguration, direct resource access</a:t>
            </a:r>
          </a:p>
          <a:p>
            <a:pPr lvl="1"/>
            <a:r>
              <a:rPr lang="en-US" dirty="0"/>
              <a:t>Diverse range of hardware – let us know what other storage hardware you need! </a:t>
            </a:r>
          </a:p>
          <a:p>
            <a:r>
              <a:rPr lang="en-US" dirty="0"/>
              <a:t>Practical reproducibility: don’t just read about science, play with it!</a:t>
            </a:r>
          </a:p>
          <a:p>
            <a:r>
              <a:rPr lang="en-US" dirty="0"/>
              <a:t>Support for reproducibility process in Chameleon</a:t>
            </a:r>
          </a:p>
          <a:p>
            <a:pPr lvl="1"/>
            <a:r>
              <a:rPr lang="en-US" dirty="0"/>
              <a:t>Programmatic interface to the testbed via </a:t>
            </a:r>
            <a:r>
              <a:rPr lang="en-US" dirty="0" err="1"/>
              <a:t>Jupyter</a:t>
            </a:r>
            <a:r>
              <a:rPr lang="en-US" dirty="0"/>
              <a:t> interface</a:t>
            </a:r>
          </a:p>
          <a:p>
            <a:pPr lvl="1"/>
            <a:r>
              <a:rPr lang="en-US" dirty="0" err="1"/>
              <a:t>Trovi</a:t>
            </a:r>
            <a:r>
              <a:rPr lang="en-US" dirty="0"/>
              <a:t> – a repository of ”compute capsules” integrated with and executable on the testbed with open APIs</a:t>
            </a:r>
          </a:p>
          <a:p>
            <a:pPr lvl="1"/>
            <a:r>
              <a:rPr lang="en-US" dirty="0"/>
              <a:t>Chameleon </a:t>
            </a:r>
            <a:r>
              <a:rPr lang="en-US" dirty="0" err="1"/>
              <a:t>daypass</a:t>
            </a:r>
            <a:r>
              <a:rPr lang="en-US" dirty="0"/>
              <a:t> for ephemeral access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099313-05B7-3640-B88C-41EE32F2EC4C}"/>
              </a:ext>
            </a:extLst>
          </p:cNvPr>
          <p:cNvSpPr txBox="1"/>
          <p:nvPr/>
        </p:nvSpPr>
        <p:spPr>
          <a:xfrm>
            <a:off x="1421295" y="4228229"/>
            <a:ext cx="6756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PI Eligibility for qualified international PIs attending FAST (use code FAST24)</a:t>
            </a:r>
          </a:p>
        </p:txBody>
      </p:sp>
    </p:spTree>
    <p:extLst>
      <p:ext uri="{BB962C8B-B14F-4D97-AF65-F5344CB8AC3E}">
        <p14:creationId xmlns:p14="http://schemas.microsoft.com/office/powerpoint/2010/main" val="254657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meleon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987" y="1247553"/>
            <a:ext cx="4075636" cy="10342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03309" y="3312008"/>
            <a:ext cx="29586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</a:rPr>
              <a:t>www.chameleoncloud.org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B79D55-1D72-0748-8B28-B216BD98ADBF}"/>
              </a:ext>
            </a:extLst>
          </p:cNvPr>
          <p:cNvSpPr txBox="1"/>
          <p:nvPr/>
        </p:nvSpPr>
        <p:spPr>
          <a:xfrm>
            <a:off x="3141839" y="2157080"/>
            <a:ext cx="38453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We’re here to change</a:t>
            </a:r>
          </a:p>
        </p:txBody>
      </p:sp>
    </p:spTree>
    <p:extLst>
      <p:ext uri="{BB962C8B-B14F-4D97-AF65-F5344CB8AC3E}">
        <p14:creationId xmlns:p14="http://schemas.microsoft.com/office/powerpoint/2010/main" val="3451051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Chameleon in a nutshell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01916"/>
            <a:ext cx="8327572" cy="398027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From large to small – diversity  and scale in hardware:</a:t>
            </a:r>
          </a:p>
          <a:p>
            <a:pPr lvl="1"/>
            <a:r>
              <a:rPr lang="en-US" b="1" dirty="0"/>
              <a:t>Supercomputing datacenters </a:t>
            </a:r>
            <a:r>
              <a:rPr lang="en-US" dirty="0"/>
              <a:t>(UC, TACC) over 100G network – to </a:t>
            </a:r>
            <a:r>
              <a:rPr lang="en-US" b="1" dirty="0"/>
              <a:t>edge devices</a:t>
            </a:r>
          </a:p>
          <a:p>
            <a:pPr lvl="1"/>
            <a:r>
              <a:rPr lang="en-US" b="1" dirty="0"/>
              <a:t>Diverse: </a:t>
            </a:r>
            <a:r>
              <a:rPr lang="en-US" dirty="0"/>
              <a:t>FPGAs, GPUs, </a:t>
            </a:r>
            <a:r>
              <a:rPr lang="en-US" dirty="0" err="1"/>
              <a:t>NVMe</a:t>
            </a:r>
            <a:r>
              <a:rPr lang="en-US" dirty="0"/>
              <a:t>, NVDIMMs, Corsa switches, edge devices via </a:t>
            </a:r>
            <a:r>
              <a:rPr lang="en-US" dirty="0" err="1"/>
              <a:t>CHI@Edge</a:t>
            </a:r>
            <a:r>
              <a:rPr lang="en-US" dirty="0"/>
              <a:t>, etc.</a:t>
            </a:r>
          </a:p>
          <a:p>
            <a:pPr lvl="1"/>
            <a:r>
              <a:rPr lang="en-US" b="1" dirty="0"/>
              <a:t>Distributed: CHI-in-a-Box</a:t>
            </a:r>
            <a:r>
              <a:rPr lang="en-US" dirty="0"/>
              <a:t> sites at </a:t>
            </a:r>
            <a:r>
              <a:rPr lang="en-US" b="1" dirty="0"/>
              <a:t>IIT, NCAR, Northwestern, and UIC </a:t>
            </a:r>
            <a:r>
              <a:rPr lang="en-US" dirty="0"/>
              <a:t>– more coming</a:t>
            </a:r>
          </a:p>
          <a:p>
            <a:r>
              <a:rPr lang="en-US" dirty="0"/>
              <a:t>Chameleons like to change – testbed that adapts to your experimental needs</a:t>
            </a:r>
          </a:p>
          <a:p>
            <a:pPr lvl="1"/>
            <a:r>
              <a:rPr lang="en-US" b="1" dirty="0"/>
              <a:t>From bare metal reconfigurability/isolation</a:t>
            </a:r>
            <a:r>
              <a:rPr lang="en-US" dirty="0"/>
              <a:t> -- KVM cloud – to containers for edge</a:t>
            </a:r>
          </a:p>
          <a:p>
            <a:pPr lvl="1"/>
            <a:r>
              <a:rPr lang="en-US" dirty="0"/>
              <a:t>Capabilities: power on/off, reboot, custom kernel boot, serial console access, etc. </a:t>
            </a:r>
          </a:p>
          <a:p>
            <a:r>
              <a:rPr lang="en-US" dirty="0"/>
              <a:t>Based on mainstream open source – proud to be cheap!</a:t>
            </a:r>
          </a:p>
          <a:p>
            <a:pPr lvl="1"/>
            <a:r>
              <a:rPr lang="en-US" dirty="0"/>
              <a:t>50% leveraging and influencing </a:t>
            </a:r>
            <a:r>
              <a:rPr lang="en-US" b="1" dirty="0"/>
              <a:t>OpenStack</a:t>
            </a:r>
            <a:r>
              <a:rPr lang="en-US" dirty="0"/>
              <a:t> + 50% “special sauce” </a:t>
            </a:r>
          </a:p>
          <a:p>
            <a:r>
              <a:rPr lang="en-US" dirty="0"/>
              <a:t>Promoting disruption in digital artifact sharing</a:t>
            </a:r>
          </a:p>
          <a:p>
            <a:pPr lvl="1"/>
            <a:r>
              <a:rPr lang="en-US" dirty="0"/>
              <a:t>Integration with </a:t>
            </a:r>
            <a:r>
              <a:rPr lang="en-US" b="1" dirty="0" err="1"/>
              <a:t>Jupyter</a:t>
            </a:r>
            <a:r>
              <a:rPr lang="en-US" dirty="0"/>
              <a:t> for non-transactional experiment packaging</a:t>
            </a:r>
          </a:p>
          <a:p>
            <a:pPr lvl="1"/>
            <a:r>
              <a:rPr lang="en-US" b="1" dirty="0" err="1"/>
              <a:t>Trovi</a:t>
            </a:r>
            <a:r>
              <a:rPr lang="en-US" dirty="0"/>
              <a:t> for experiment sharing and discovery, </a:t>
            </a:r>
            <a:r>
              <a:rPr lang="en-US" b="1" dirty="0"/>
              <a:t>Chameleon </a:t>
            </a:r>
            <a:r>
              <a:rPr lang="en-US" b="1" dirty="0" err="1"/>
              <a:t>Daypass</a:t>
            </a:r>
            <a:r>
              <a:rPr lang="en-US" b="1" dirty="0"/>
              <a:t> </a:t>
            </a:r>
            <a:r>
              <a:rPr lang="en-US" dirty="0"/>
              <a:t>for access sharing</a:t>
            </a:r>
          </a:p>
          <a:p>
            <a:pPr lvl="1"/>
            <a:r>
              <a:rPr lang="en-US" dirty="0"/>
              <a:t>Reproducibility and education: digital sharing killer apps! </a:t>
            </a:r>
          </a:p>
          <a:p>
            <a:pPr lvl="1"/>
            <a:endParaRPr lang="en-US" dirty="0"/>
          </a:p>
        </p:txBody>
      </p:sp>
      <p:pic>
        <p:nvPicPr>
          <p:cNvPr id="4" name="Picture 3" descr="A picture containing toy&#10;&#10;Description automatically generated">
            <a:extLst>
              <a:ext uri="{FF2B5EF4-FFF2-40B4-BE49-F238E27FC236}">
                <a16:creationId xmlns:a16="http://schemas.microsoft.com/office/drawing/2014/main" id="{2FFED6C4-DAA5-9444-93F7-B8200A357B3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791" y="2686173"/>
            <a:ext cx="1231900" cy="1231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3F004-0DEB-BC45-AF78-35108D8071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671" y="368176"/>
            <a:ext cx="984189" cy="98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083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631450" y="178474"/>
            <a:ext cx="8628000" cy="54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testbed </a:t>
            </a:r>
            <a:r>
              <a:rPr lang="en" sz="3000" dirty="0"/>
              <a:t>BY THE NUMBERS</a:t>
            </a:r>
            <a:endParaRPr sz="3000" dirty="0"/>
          </a:p>
        </p:txBody>
      </p:sp>
      <p:sp>
        <p:nvSpPr>
          <p:cNvPr id="78" name="Google Shape;78;p9"/>
          <p:cNvSpPr/>
          <p:nvPr/>
        </p:nvSpPr>
        <p:spPr>
          <a:xfrm>
            <a:off x="631450" y="145138"/>
            <a:ext cx="2011500" cy="2011500"/>
          </a:xfrm>
          <a:prstGeom prst="ellipse">
            <a:avLst/>
          </a:prstGeom>
          <a:solidFill>
            <a:srgbClr val="CEEF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latin typeface="Cabin"/>
                <a:ea typeface="Cabin"/>
                <a:cs typeface="Cabin"/>
                <a:sym typeface="Cabin"/>
              </a:rPr>
              <a:t>600+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Papers published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79" name="Google Shape;79;p9"/>
          <p:cNvSpPr/>
          <p:nvPr/>
        </p:nvSpPr>
        <p:spPr>
          <a:xfrm>
            <a:off x="5884571" y="883951"/>
            <a:ext cx="2011500" cy="2011500"/>
          </a:xfrm>
          <a:prstGeom prst="ellipse">
            <a:avLst/>
          </a:prstGeom>
          <a:solidFill>
            <a:srgbClr val="C7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abin"/>
                <a:ea typeface="Cabin"/>
                <a:cs typeface="Cabin"/>
                <a:sym typeface="Cabin"/>
              </a:rPr>
              <a:t>1,000+ </a:t>
            </a:r>
            <a:endParaRPr sz="32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bin"/>
                <a:ea typeface="Cabin"/>
                <a:cs typeface="Cabin"/>
                <a:sym typeface="Cabin"/>
              </a:rPr>
              <a:t>U</a:t>
            </a:r>
            <a:r>
              <a:rPr lang="en" sz="2000" dirty="0" err="1">
                <a:latin typeface="Cabin"/>
                <a:ea typeface="Cabin"/>
                <a:cs typeface="Cabin"/>
                <a:sym typeface="Cabin"/>
              </a:rPr>
              <a:t>nique</a:t>
            </a:r>
            <a:r>
              <a:rPr lang="en" sz="2000" dirty="0">
                <a:latin typeface="Cabin"/>
                <a:ea typeface="Cabin"/>
                <a:cs typeface="Cabin"/>
                <a:sym typeface="Cabin"/>
              </a:rPr>
              <a:t> projects</a:t>
            </a:r>
            <a:endParaRPr sz="20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0" name="Google Shape;80;p9"/>
          <p:cNvSpPr/>
          <p:nvPr/>
        </p:nvSpPr>
        <p:spPr>
          <a:xfrm>
            <a:off x="3391571" y="1573724"/>
            <a:ext cx="2626800" cy="2626800"/>
          </a:xfrm>
          <a:prstGeom prst="ellipse">
            <a:avLst/>
          </a:prstGeom>
          <a:solidFill>
            <a:srgbClr val="4A7DB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9,000+</a:t>
            </a:r>
            <a:endParaRPr sz="4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lt1"/>
                </a:solidFill>
                <a:latin typeface="Cabin"/>
                <a:ea typeface="Cabin"/>
                <a:cs typeface="Cabin"/>
                <a:sym typeface="Cabin"/>
              </a:rPr>
              <a:t>Users</a:t>
            </a:r>
            <a:endParaRPr sz="2400" dirty="0">
              <a:solidFill>
                <a:schemeClr val="lt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2" name="Google Shape;82;p9"/>
          <p:cNvSpPr txBox="1"/>
          <p:nvPr/>
        </p:nvSpPr>
        <p:spPr>
          <a:xfrm>
            <a:off x="7379450" y="3221025"/>
            <a:ext cx="1433100" cy="7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Calibri"/>
                <a:ea typeface="Calibri"/>
                <a:cs typeface="Calibri"/>
                <a:sym typeface="Calibri"/>
              </a:rPr>
              <a:t>+3 More Years to Grow!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9"/>
          <p:cNvSpPr/>
          <p:nvPr/>
        </p:nvSpPr>
        <p:spPr>
          <a:xfrm>
            <a:off x="1583032" y="2477773"/>
            <a:ext cx="1766700" cy="1766700"/>
          </a:xfrm>
          <a:prstGeom prst="ellipse">
            <a:avLst/>
          </a:prstGeom>
          <a:solidFill>
            <a:srgbClr val="2090EB">
              <a:alpha val="76540"/>
            </a:srgbClr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Cabin"/>
                <a:ea typeface="Cabin"/>
                <a:cs typeface="Cabin"/>
                <a:sym typeface="Cabin"/>
              </a:rPr>
              <a:t>350+</a:t>
            </a:r>
            <a:endParaRPr sz="28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dirty="0">
                <a:latin typeface="Cabin"/>
                <a:ea typeface="Cabin"/>
                <a:cs typeface="Cabin"/>
                <a:sym typeface="Cabin"/>
              </a:rPr>
              <a:t>Institutions</a:t>
            </a:r>
            <a:endParaRPr sz="1900" dirty="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84" name="Google Shape;84;p9"/>
          <p:cNvSpPr/>
          <p:nvPr/>
        </p:nvSpPr>
        <p:spPr>
          <a:xfrm>
            <a:off x="2442213" y="1403154"/>
            <a:ext cx="1134600" cy="1134600"/>
          </a:xfrm>
          <a:prstGeom prst="ellipse">
            <a:avLst/>
          </a:prstGeom>
          <a:solidFill>
            <a:srgbClr val="99CB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dirty="0">
                <a:latin typeface="Cabin"/>
                <a:ea typeface="Cabin"/>
                <a:cs typeface="Cabin"/>
                <a:sym typeface="Cabin"/>
              </a:rPr>
              <a:t>95</a:t>
            </a:r>
            <a:endParaRPr sz="2700" dirty="0">
              <a:latin typeface="Cabin"/>
              <a:ea typeface="Cabin"/>
              <a:cs typeface="Cabin"/>
              <a:sym typeface="Cabi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latin typeface="Cabin"/>
                <a:ea typeface="Cabin"/>
                <a:cs typeface="Cabin"/>
                <a:sym typeface="Cabin"/>
              </a:rPr>
              <a:t>Countries</a:t>
            </a:r>
            <a:endParaRPr sz="1200" dirty="0"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24AB41-8B09-0641-92DA-E43E55365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313" y="2895451"/>
            <a:ext cx="1602245" cy="1500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3065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4">
            <a:extLst>
              <a:ext uri="{FF2B5EF4-FFF2-40B4-BE49-F238E27FC236}">
                <a16:creationId xmlns:a16="http://schemas.microsoft.com/office/drawing/2014/main" id="{1105A061-39C6-A64C-BB42-D7010274B79A}"/>
              </a:ext>
            </a:extLst>
          </p:cNvPr>
          <p:cNvSpPr>
            <a:spLocks/>
          </p:cNvSpPr>
          <p:nvPr/>
        </p:nvSpPr>
        <p:spPr bwMode="auto">
          <a:xfrm>
            <a:off x="7461970" y="846808"/>
            <a:ext cx="1510663" cy="2242722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alibri"/>
                <a:cs typeface="Calibri"/>
              </a:rPr>
              <a:t>Chameleon Volunteer Sites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EB7A2F2-D4BC-044C-B222-57594704A05C}"/>
              </a:ext>
            </a:extLst>
          </p:cNvPr>
          <p:cNvSpPr/>
          <p:nvPr/>
        </p:nvSpPr>
        <p:spPr>
          <a:xfrm>
            <a:off x="8387982" y="2015170"/>
            <a:ext cx="373169" cy="2168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ine 3"/>
          <p:cNvSpPr>
            <a:spLocks noChangeShapeType="1"/>
          </p:cNvSpPr>
          <p:nvPr/>
        </p:nvSpPr>
        <p:spPr bwMode="auto">
          <a:xfrm flipV="1">
            <a:off x="438139" y="3018829"/>
            <a:ext cx="6595009" cy="19901"/>
          </a:xfrm>
          <a:prstGeom prst="line">
            <a:avLst/>
          </a:prstGeom>
          <a:noFill/>
          <a:ln w="25400" cap="flat">
            <a:solidFill>
              <a:srgbClr val="4C4C4C"/>
            </a:solidFill>
            <a:prstDash val="sysDot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20" y="67159"/>
            <a:ext cx="7772400" cy="857250"/>
          </a:xfrm>
        </p:spPr>
        <p:txBody>
          <a:bodyPr/>
          <a:lstStyle/>
          <a:p>
            <a:r>
              <a:rPr lang="en-US" dirty="0"/>
              <a:t>Chameleon hardware</a:t>
            </a:r>
          </a:p>
        </p:txBody>
      </p:sp>
      <p:sp>
        <p:nvSpPr>
          <p:cNvPr id="6" name="AutoShape 38"/>
          <p:cNvSpPr>
            <a:spLocks/>
          </p:cNvSpPr>
          <p:nvPr/>
        </p:nvSpPr>
        <p:spPr bwMode="auto">
          <a:xfrm>
            <a:off x="5801374" y="2575988"/>
            <a:ext cx="1309886" cy="896938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175" cap="flat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Network</a:t>
            </a:r>
          </a:p>
          <a:p>
            <a:pPr algn="ctr"/>
            <a:r>
              <a:rPr lang="en-US" sz="1400" dirty="0">
                <a:solidFill>
                  <a:srgbClr val="333333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100Gbps public network</a:t>
            </a:r>
            <a:endParaRPr lang="en-US" sz="1600" dirty="0">
              <a:solidFill>
                <a:srgbClr val="333333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7" name="Rectangle 42"/>
          <p:cNvSpPr>
            <a:spLocks/>
          </p:cNvSpPr>
          <p:nvPr/>
        </p:nvSpPr>
        <p:spPr bwMode="auto">
          <a:xfrm>
            <a:off x="5818539" y="3625124"/>
            <a:ext cx="1275556" cy="88711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20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~3.5PB</a:t>
            </a:r>
          </a:p>
        </p:txBody>
      </p:sp>
      <p:sp>
        <p:nvSpPr>
          <p:cNvPr id="8" name="Rectangle 43"/>
          <p:cNvSpPr>
            <a:spLocks/>
          </p:cNvSpPr>
          <p:nvPr/>
        </p:nvSpPr>
        <p:spPr bwMode="auto">
          <a:xfrm>
            <a:off x="5818539" y="1565780"/>
            <a:ext cx="1275556" cy="85725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635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65100" tIns="165100" rIns="165100" bIns="165100">
            <a:prstTxWarp prst="textNoShape">
              <a:avLst/>
            </a:prstTxWarp>
          </a:bodyPr>
          <a:lstStyle/>
          <a:p>
            <a:pPr algn="ctr"/>
            <a:r>
              <a:rPr lang="en-US" sz="1800" dirty="0">
                <a:solidFill>
                  <a:srgbClr val="595959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Storage</a:t>
            </a:r>
            <a:endParaRPr lang="en-US" sz="22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  <a:p>
            <a:pPr algn="ctr"/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~0.5 PB</a:t>
            </a:r>
            <a:endParaRPr lang="en-US" sz="1400" dirty="0">
              <a:solidFill>
                <a:srgbClr val="595959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19" name="AutoShape 13"/>
          <p:cNvSpPr>
            <a:spLocks/>
          </p:cNvSpPr>
          <p:nvPr/>
        </p:nvSpPr>
        <p:spPr bwMode="auto">
          <a:xfrm>
            <a:off x="824089" y="867127"/>
            <a:ext cx="4589103" cy="1200158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Rectangle 14"/>
          <p:cNvSpPr>
            <a:spLocks/>
          </p:cNvSpPr>
          <p:nvPr/>
        </p:nvSpPr>
        <p:spPr bwMode="auto">
          <a:xfrm>
            <a:off x="824089" y="856967"/>
            <a:ext cx="4589103" cy="1200158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8100" tIns="38100" rIns="38100" bIns="38100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CHI@UC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Skylake,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IceLake</a:t>
            </a:r>
            <a:r>
              <a:rPr lang="en-US" sz="1400" dirty="0">
                <a:solidFill>
                  <a:schemeClr val="bg1"/>
                </a:solidFill>
              </a:rPr>
              <a:t>, and AMD nodes  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GPUs (A100, V100, RTX6000), FPGAs (Xilinx </a:t>
            </a:r>
            <a:r>
              <a:rPr lang="en-US" sz="1400" dirty="0" err="1">
                <a:solidFill>
                  <a:schemeClr val="bg1"/>
                </a:solidFill>
              </a:rPr>
              <a:t>Alveo</a:t>
            </a:r>
            <a:r>
              <a:rPr lang="en-US" sz="1400" dirty="0">
                <a:solidFill>
                  <a:schemeClr val="bg1"/>
                </a:solidFill>
              </a:rPr>
              <a:t> U280)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  <a:endParaRPr lang="en-US" sz="140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  <a:sym typeface="Calibri" charset="0"/>
            </a:endParaRPr>
          </a:p>
        </p:txBody>
      </p:sp>
      <p:sp>
        <p:nvSpPr>
          <p:cNvPr id="21" name="AutoShape 13"/>
          <p:cNvSpPr>
            <a:spLocks/>
          </p:cNvSpPr>
          <p:nvPr/>
        </p:nvSpPr>
        <p:spPr bwMode="auto">
          <a:xfrm>
            <a:off x="788850" y="3174218"/>
            <a:ext cx="4624354" cy="137866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CHI@TACC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Haswell, </a:t>
            </a:r>
            <a:r>
              <a:rPr lang="en-US" sz="1400" dirty="0" err="1">
                <a:solidFill>
                  <a:schemeClr val="bg1"/>
                </a:solidFill>
              </a:rPr>
              <a:t>SkyLake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CascadeLake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Fugaku</a:t>
            </a:r>
            <a:r>
              <a:rPr lang="en-US" sz="1400" dirty="0">
                <a:solidFill>
                  <a:schemeClr val="bg1"/>
                </a:solidFill>
              </a:rPr>
              <a:t> (ARM64 + HBM),  AMD nodes, and LIQID disaggregated hardware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GPU (K80, M40, P100, MI100), FPGAs (Altera)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Storage (</a:t>
            </a:r>
            <a:r>
              <a:rPr lang="en-US" sz="1400" dirty="0" err="1">
                <a:solidFill>
                  <a:schemeClr val="bg1"/>
                </a:solidFill>
              </a:rPr>
              <a:t>NVMe</a:t>
            </a:r>
            <a:r>
              <a:rPr lang="en-US" sz="1400" dirty="0">
                <a:solidFill>
                  <a:schemeClr val="bg1"/>
                </a:solidFill>
              </a:rPr>
              <a:t>, SSD, NVDIMM)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Network (Corsa SDN, 25G Ethernet, 200G InfiniBand)</a:t>
            </a:r>
          </a:p>
        </p:txBody>
      </p:sp>
      <p:sp>
        <p:nvSpPr>
          <p:cNvPr id="50" name="AutoShape 4"/>
          <p:cNvSpPr>
            <a:spLocks/>
          </p:cNvSpPr>
          <p:nvPr/>
        </p:nvSpPr>
        <p:spPr bwMode="auto">
          <a:xfrm>
            <a:off x="7461968" y="3943826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Calibri"/>
                <a:cs typeface="Calibri"/>
              </a:rPr>
              <a:t>FABRIC, FAB</a:t>
            </a:r>
          </a:p>
          <a:p>
            <a:pPr algn="ctr"/>
            <a:r>
              <a:rPr lang="en-US" sz="1400" dirty="0">
                <a:solidFill>
                  <a:srgbClr val="000000"/>
                </a:solidFill>
                <a:latin typeface="Calibri"/>
                <a:cs typeface="Calibri"/>
              </a:rPr>
              <a:t>and other partners</a:t>
            </a:r>
          </a:p>
        </p:txBody>
      </p:sp>
      <p:sp>
        <p:nvSpPr>
          <p:cNvPr id="56" name="Rectangle 20"/>
          <p:cNvSpPr>
            <a:spLocks/>
          </p:cNvSpPr>
          <p:nvPr/>
        </p:nvSpPr>
        <p:spPr bwMode="auto">
          <a:xfrm>
            <a:off x="213491" y="2801979"/>
            <a:ext cx="565155" cy="261610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Chicago</a:t>
            </a:r>
          </a:p>
        </p:txBody>
      </p:sp>
      <p:sp>
        <p:nvSpPr>
          <p:cNvPr id="57" name="Rectangle 56"/>
          <p:cNvSpPr>
            <a:spLocks/>
          </p:cNvSpPr>
          <p:nvPr/>
        </p:nvSpPr>
        <p:spPr bwMode="auto">
          <a:xfrm>
            <a:off x="288360" y="3055253"/>
            <a:ext cx="395814" cy="184666"/>
          </a:xfrm>
          <a:prstGeom prst="rect">
            <a:avLst/>
          </a:prstGeom>
          <a:noFill/>
          <a:ln w="12700" cap="rnd">
            <a:noFill/>
            <a:round/>
            <a:headEnd type="none" w="med" len="med"/>
            <a:tailEnd type="none" w="med" len="med"/>
          </a:ln>
        </p:spPr>
        <p:txBody>
          <a:bodyPr wrap="none" lIns="0" tIns="0" rIns="0" bIns="0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4C4C4C"/>
                </a:solidFill>
                <a:latin typeface="Calibri" charset="0"/>
                <a:ea typeface="Calibri" charset="0"/>
                <a:cs typeface="Calibri" charset="0"/>
                <a:sym typeface="Calibri" charset="0"/>
              </a:rPr>
              <a:t>Austin</a:t>
            </a:r>
          </a:p>
        </p:txBody>
      </p:sp>
      <p:sp>
        <p:nvSpPr>
          <p:cNvPr id="33" name="AutoShape 4">
            <a:extLst>
              <a:ext uri="{FF2B5EF4-FFF2-40B4-BE49-F238E27FC236}">
                <a16:creationId xmlns:a16="http://schemas.microsoft.com/office/drawing/2014/main" id="{3D8EDA69-CB69-6C45-8930-2FAAB047DB55}"/>
              </a:ext>
            </a:extLst>
          </p:cNvPr>
          <p:cNvSpPr>
            <a:spLocks/>
          </p:cNvSpPr>
          <p:nvPr/>
        </p:nvSpPr>
        <p:spPr bwMode="auto">
          <a:xfrm>
            <a:off x="7461968" y="3305834"/>
            <a:ext cx="1510663" cy="519998"/>
          </a:xfrm>
          <a:prstGeom prst="roundRect">
            <a:avLst>
              <a:gd name="adj" fmla="val 14713"/>
            </a:avLst>
          </a:prstGeom>
          <a:solidFill>
            <a:schemeClr val="bg2">
              <a:lumMod val="10000"/>
              <a:lumOff val="9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Calibri"/>
                <a:cs typeface="Calibri"/>
              </a:rPr>
              <a:t>Commercial Clouds via </a:t>
            </a:r>
            <a:r>
              <a:rPr lang="en-US" sz="1400" b="1" dirty="0" err="1">
                <a:solidFill>
                  <a:schemeClr val="bg1"/>
                </a:solidFill>
                <a:latin typeface="Calibri"/>
                <a:cs typeface="Calibri"/>
              </a:rPr>
              <a:t>CloudBank</a:t>
            </a:r>
            <a:endParaRPr lang="en-US" sz="14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37B60EDE-5E66-104B-BBCB-78BB19F15EC1}"/>
              </a:ext>
            </a:extLst>
          </p:cNvPr>
          <p:cNvCxnSpPr>
            <a:cxnSpLocks/>
            <a:stCxn id="6" idx="3"/>
          </p:cNvCxnSpPr>
          <p:nvPr/>
        </p:nvCxnSpPr>
        <p:spPr>
          <a:xfrm flipV="1">
            <a:off x="7111260" y="1917369"/>
            <a:ext cx="350710" cy="1107088"/>
          </a:xfrm>
          <a:prstGeom prst="bentConnector3">
            <a:avLst>
              <a:gd name="adj1" fmla="val 50000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E0B21078-33B5-3240-8353-9C5EBE43C702}"/>
              </a:ext>
            </a:extLst>
          </p:cNvPr>
          <p:cNvCxnSpPr>
            <a:stCxn id="33" idx="1"/>
            <a:endCxn id="6" idx="3"/>
          </p:cNvCxnSpPr>
          <p:nvPr/>
        </p:nvCxnSpPr>
        <p:spPr>
          <a:xfrm rot="10800000">
            <a:off x="7111260" y="3024457"/>
            <a:ext cx="350708" cy="541376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lbow Connector 39">
            <a:extLst>
              <a:ext uri="{FF2B5EF4-FFF2-40B4-BE49-F238E27FC236}">
                <a16:creationId xmlns:a16="http://schemas.microsoft.com/office/drawing/2014/main" id="{9A30069A-712C-DF4B-906C-C1B6FC3B2DE4}"/>
              </a:ext>
            </a:extLst>
          </p:cNvPr>
          <p:cNvCxnSpPr>
            <a:cxnSpLocks/>
            <a:stCxn id="50" idx="1"/>
            <a:endCxn id="6" idx="3"/>
          </p:cNvCxnSpPr>
          <p:nvPr/>
        </p:nvCxnSpPr>
        <p:spPr>
          <a:xfrm rot="10800000">
            <a:off x="7111260" y="3024457"/>
            <a:ext cx="350708" cy="1179368"/>
          </a:xfrm>
          <a:prstGeom prst="bentConnector3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DB5616A-7120-9C47-A243-6BD60ACBA8FB}"/>
              </a:ext>
            </a:extLst>
          </p:cNvPr>
          <p:cNvCxnSpPr>
            <a:cxnSpLocks/>
            <a:stCxn id="8" idx="2"/>
            <a:endCxn id="6" idx="0"/>
          </p:cNvCxnSpPr>
          <p:nvPr/>
        </p:nvCxnSpPr>
        <p:spPr>
          <a:xfrm>
            <a:off x="6456317" y="2423030"/>
            <a:ext cx="0" cy="15295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24893B2-11E5-4244-A3A5-73D0896A1200}"/>
              </a:ext>
            </a:extLst>
          </p:cNvPr>
          <p:cNvCxnSpPr>
            <a:stCxn id="6" idx="2"/>
            <a:endCxn id="7" idx="0"/>
          </p:cNvCxnSpPr>
          <p:nvPr/>
        </p:nvCxnSpPr>
        <p:spPr>
          <a:xfrm>
            <a:off x="6456317" y="3472926"/>
            <a:ext cx="0" cy="15219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utoShape 13">
            <a:extLst>
              <a:ext uri="{FF2B5EF4-FFF2-40B4-BE49-F238E27FC236}">
                <a16:creationId xmlns:a16="http://schemas.microsoft.com/office/drawing/2014/main" id="{BB7CE8DE-7045-9E44-8553-0D6C53C1EC55}"/>
              </a:ext>
            </a:extLst>
          </p:cNvPr>
          <p:cNvSpPr>
            <a:spLocks/>
          </p:cNvSpPr>
          <p:nvPr/>
        </p:nvSpPr>
        <p:spPr bwMode="auto">
          <a:xfrm>
            <a:off x="788850" y="2166247"/>
            <a:ext cx="4624354" cy="72284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>
            <a:solidFill>
              <a:srgbClr val="4A7DBB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</a:rPr>
              <a:t>CHI@Edge</a:t>
            </a:r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Raspberry Pi, Jetson Nano, Jetson Xavier NX, AGX Orin</a:t>
            </a:r>
          </a:p>
          <a:p>
            <a:pPr algn="ctr"/>
            <a:r>
              <a:rPr lang="en-US" sz="1400" b="1" i="1" dirty="0">
                <a:solidFill>
                  <a:schemeClr val="bg1"/>
                </a:solidFill>
              </a:rPr>
              <a:t>+ User-added devices </a:t>
            </a:r>
          </a:p>
          <a:p>
            <a:br>
              <a:rPr lang="en-US" sz="1400" dirty="0"/>
            </a:br>
            <a:br>
              <a:rPr lang="en-US" sz="1400" dirty="0"/>
            </a:b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63" name="Elbow Connector 62">
            <a:extLst>
              <a:ext uri="{FF2B5EF4-FFF2-40B4-BE49-F238E27FC236}">
                <a16:creationId xmlns:a16="http://schemas.microsoft.com/office/drawing/2014/main" id="{3EA942B5-2989-8E42-8458-4D9A71FF4341}"/>
              </a:ext>
            </a:extLst>
          </p:cNvPr>
          <p:cNvCxnSpPr>
            <a:cxnSpLocks/>
            <a:stCxn id="20" idx="3"/>
            <a:endCxn id="6" idx="1"/>
          </p:cNvCxnSpPr>
          <p:nvPr/>
        </p:nvCxnSpPr>
        <p:spPr>
          <a:xfrm>
            <a:off x="5413192" y="1457046"/>
            <a:ext cx="388182" cy="1567411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lbow Connector 64">
            <a:extLst>
              <a:ext uri="{FF2B5EF4-FFF2-40B4-BE49-F238E27FC236}">
                <a16:creationId xmlns:a16="http://schemas.microsoft.com/office/drawing/2014/main" id="{1FE18E6F-7982-CA4D-AA67-274BB3EF9A60}"/>
              </a:ext>
            </a:extLst>
          </p:cNvPr>
          <p:cNvCxnSpPr>
            <a:cxnSpLocks/>
            <a:stCxn id="60" idx="3"/>
            <a:endCxn id="6" idx="1"/>
          </p:cNvCxnSpPr>
          <p:nvPr/>
        </p:nvCxnSpPr>
        <p:spPr>
          <a:xfrm>
            <a:off x="5413204" y="2527670"/>
            <a:ext cx="388170" cy="496787"/>
          </a:xfrm>
          <a:prstGeom prst="bentConnector3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lbow Connector 66">
            <a:extLst>
              <a:ext uri="{FF2B5EF4-FFF2-40B4-BE49-F238E27FC236}">
                <a16:creationId xmlns:a16="http://schemas.microsoft.com/office/drawing/2014/main" id="{82E0591F-AC1F-9B40-9B30-3A00BA60BF13}"/>
              </a:ext>
            </a:extLst>
          </p:cNvPr>
          <p:cNvCxnSpPr>
            <a:cxnSpLocks/>
            <a:stCxn id="21" idx="3"/>
            <a:endCxn id="6" idx="1"/>
          </p:cNvCxnSpPr>
          <p:nvPr/>
        </p:nvCxnSpPr>
        <p:spPr>
          <a:xfrm flipV="1">
            <a:off x="5413204" y="3024457"/>
            <a:ext cx="388170" cy="839094"/>
          </a:xfrm>
          <a:prstGeom prst="bentConnector3">
            <a:avLst>
              <a:gd name="adj1" fmla="val 50000"/>
            </a:avLst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E7E1C316-3D82-6A4C-B9C1-4CFCDCE91E5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739" y="1853925"/>
            <a:ext cx="539341" cy="5393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876751-57E4-5041-919E-F1E92F6CEBB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0384" y="1428027"/>
            <a:ext cx="1192317" cy="31868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ABDE2A9-EA9E-7040-A1B6-FB941727F81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04" y="1893184"/>
            <a:ext cx="475366" cy="475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046AFE-4402-0A4A-A93F-2A2A19E96DA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13" y="2390631"/>
            <a:ext cx="539341" cy="5393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F251A8-D264-DE45-B886-C661709F795B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4794" y="2489063"/>
            <a:ext cx="690305" cy="377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0EDBBE-C403-F446-BA56-7C9B1763BD6A}"/>
              </a:ext>
            </a:extLst>
          </p:cNvPr>
          <p:cNvSpPr txBox="1"/>
          <p:nvPr/>
        </p:nvSpPr>
        <p:spPr>
          <a:xfrm>
            <a:off x="5895096" y="124821"/>
            <a:ext cx="289521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Notable still to come: </a:t>
            </a:r>
          </a:p>
          <a:p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disaggregated hardware (</a:t>
            </a:r>
            <a:r>
              <a:rPr lang="en-US" sz="1700" i="1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GigaIO</a:t>
            </a:r>
            <a:r>
              <a:rPr lang="en-US" sz="1700" i="1" dirty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436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F0B4B-D67B-D540-B40F-335B20C0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for storage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284B1D-80A8-0246-8060-79DFB9594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740990"/>
            <a:ext cx="7772400" cy="359201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CHI@UC</a:t>
            </a:r>
          </a:p>
          <a:p>
            <a:pPr lvl="1"/>
            <a:r>
              <a:rPr lang="en-US" dirty="0"/>
              <a:t>10x </a:t>
            </a:r>
            <a:r>
              <a:rPr lang="en-US" dirty="0" err="1"/>
              <a:t>storage_nvme</a:t>
            </a:r>
            <a:r>
              <a:rPr lang="en-US" dirty="0"/>
              <a:t>: Dell R6525, each with 960GB </a:t>
            </a:r>
            <a:r>
              <a:rPr lang="en-US" dirty="0" err="1"/>
              <a:t>Kioxia</a:t>
            </a:r>
            <a:r>
              <a:rPr lang="en-US" dirty="0"/>
              <a:t> NVME SSD, 256GB RAM, 200G HDR </a:t>
            </a:r>
            <a:r>
              <a:rPr lang="en-US" dirty="0" err="1"/>
              <a:t>Infiniband</a:t>
            </a:r>
            <a:r>
              <a:rPr lang="en-US" dirty="0"/>
              <a:t>, 2x 25G Ethernet.</a:t>
            </a:r>
          </a:p>
          <a:p>
            <a:pPr lvl="2"/>
            <a:r>
              <a:rPr lang="en-US" dirty="0"/>
              <a:t>2  nodes of each (2x 7.68TB </a:t>
            </a:r>
            <a:r>
              <a:rPr lang="en-US" b="1" dirty="0"/>
              <a:t>Intel</a:t>
            </a:r>
            <a:r>
              <a:rPr lang="en-US" dirty="0"/>
              <a:t> Enterprise SSDs, 2x 7.68TB </a:t>
            </a:r>
            <a:r>
              <a:rPr lang="en-US" b="1" dirty="0"/>
              <a:t>Samsung</a:t>
            </a:r>
            <a:r>
              <a:rPr lang="en-US" dirty="0"/>
              <a:t> Enterprise SSDs, 4x 1.92TB </a:t>
            </a:r>
            <a:r>
              <a:rPr lang="en-US" b="1" dirty="0"/>
              <a:t>Samsung</a:t>
            </a:r>
            <a:r>
              <a:rPr lang="en-US" dirty="0"/>
              <a:t> Enterprise SSDs, 2x 2TB </a:t>
            </a:r>
            <a:r>
              <a:rPr lang="en-US" b="1" dirty="0"/>
              <a:t>Corsair</a:t>
            </a:r>
            <a:r>
              <a:rPr lang="en-US" dirty="0"/>
              <a:t> Consumer SSDs)</a:t>
            </a:r>
          </a:p>
          <a:p>
            <a:pPr lvl="1"/>
            <a:r>
              <a:rPr lang="en-US" dirty="0"/>
              <a:t>2x </a:t>
            </a:r>
            <a:r>
              <a:rPr lang="en-US" dirty="0" err="1"/>
              <a:t>compute_nvdimm</a:t>
            </a:r>
            <a:r>
              <a:rPr lang="en-US" dirty="0"/>
              <a:t>: Dell R840 Quad-CPU nodes, with 112 Cores, 768Gb of RAM, and 3TB of Intel Optane NVDIMM, connected to the InfiniBand Fabric with 100GB/s HDR100</a:t>
            </a:r>
          </a:p>
          <a:p>
            <a:r>
              <a:rPr lang="en-US" dirty="0"/>
              <a:t>CH@TACC</a:t>
            </a:r>
          </a:p>
          <a:p>
            <a:pPr lvl="1"/>
            <a:r>
              <a:rPr lang="en-US" dirty="0"/>
              <a:t>20x storage: Dell PowerEdge FC430, 1x 400g intel SATA SSD, 16x Seagate 2tb SAS HDD</a:t>
            </a:r>
          </a:p>
          <a:p>
            <a:pPr lvl="1"/>
            <a:r>
              <a:rPr lang="en-US" dirty="0"/>
              <a:t>2x </a:t>
            </a:r>
            <a:r>
              <a:rPr lang="en-US" dirty="0" err="1"/>
              <a:t>storage_heirarchy</a:t>
            </a:r>
            <a:r>
              <a:rPr lang="en-US" dirty="0"/>
              <a:t>: Dell PowerEdge R730, 2x Intel P3700 2TB </a:t>
            </a:r>
            <a:r>
              <a:rPr lang="en-US" dirty="0" err="1"/>
              <a:t>nvme</a:t>
            </a:r>
            <a:r>
              <a:rPr lang="en-US" dirty="0"/>
              <a:t>/</a:t>
            </a:r>
            <a:r>
              <a:rPr lang="en-US" dirty="0" err="1"/>
              <a:t>optane</a:t>
            </a:r>
            <a:r>
              <a:rPr lang="en-US" dirty="0"/>
              <a:t>, 4x Intel SSDSC2BX01 1.6TB, 4x Seagate ST600MP0005 600gb HDD</a:t>
            </a:r>
          </a:p>
          <a:p>
            <a:pPr lvl="1"/>
            <a:r>
              <a:rPr lang="en-US" dirty="0"/>
              <a:t>8x </a:t>
            </a:r>
            <a:r>
              <a:rPr lang="en-US" dirty="0" err="1"/>
              <a:t>compute_liqid</a:t>
            </a:r>
            <a:r>
              <a:rPr lang="en-US" dirty="0"/>
              <a:t>: Dell PowerEdge R6525, sharing 2x 30.72 TB LIQID Element LQD4500 “</a:t>
            </a:r>
            <a:r>
              <a:rPr lang="en-US" dirty="0" err="1"/>
              <a:t>Honeybadger</a:t>
            </a:r>
            <a:r>
              <a:rPr lang="en-US" dirty="0"/>
              <a:t>” SSDs over a Pcie4.0 external fabric. Each SSD presents as 8x </a:t>
            </a:r>
            <a:r>
              <a:rPr lang="en-US" dirty="0" err="1"/>
              <a:t>pcie</a:t>
            </a:r>
            <a:r>
              <a:rPr lang="en-US" dirty="0"/>
              <a:t> devices, with 2 of these logical devices currently mapped to each server.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EB6F24-1449-A84C-98C7-55137DC27337}"/>
              </a:ext>
            </a:extLst>
          </p:cNvPr>
          <p:cNvSpPr txBox="1"/>
          <p:nvPr/>
        </p:nvSpPr>
        <p:spPr>
          <a:xfrm>
            <a:off x="1179852" y="4148341"/>
            <a:ext cx="6936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</a:rPr>
              <a:t>Chameleon Blog by H. </a:t>
            </a:r>
            <a:r>
              <a:rPr lang="en-US" i="1" dirty="0" err="1">
                <a:solidFill>
                  <a:srgbClr val="00B0F0"/>
                </a:solidFill>
              </a:rPr>
              <a:t>Gunawi</a:t>
            </a:r>
            <a:r>
              <a:rPr lang="en-US" i="1" dirty="0">
                <a:solidFill>
                  <a:srgbClr val="00B0F0"/>
                </a:solidFill>
              </a:rPr>
              <a:t>: “Conducting Storage Research on Chameleon” </a:t>
            </a:r>
          </a:p>
        </p:txBody>
      </p:sp>
    </p:spTree>
    <p:extLst>
      <p:ext uri="{BB962C8B-B14F-4D97-AF65-F5344CB8AC3E}">
        <p14:creationId xmlns:p14="http://schemas.microsoft.com/office/powerpoint/2010/main" val="41014966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ChI</a:t>
            </a:r>
            <a:r>
              <a:rPr lang="en-US" dirty="0"/>
              <a:t> Experimental workflow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37967" y="1106827"/>
            <a:ext cx="1975102" cy="58568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discover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30961" y="1108416"/>
            <a:ext cx="1975102" cy="5856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allocate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resources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0001" y="1106826"/>
            <a:ext cx="2021850" cy="585680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configure and interact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7042932" y="1108416"/>
            <a:ext cx="1975102" cy="5856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monitor</a:t>
            </a:r>
          </a:p>
        </p:txBody>
      </p:sp>
      <p:cxnSp>
        <p:nvCxnSpPr>
          <p:cNvPr id="15" name="Straight Arrow Connector 14"/>
          <p:cNvCxnSpPr>
            <a:stCxn id="11" idx="3"/>
            <a:endCxn id="12" idx="1"/>
          </p:cNvCxnSpPr>
          <p:nvPr/>
        </p:nvCxnSpPr>
        <p:spPr>
          <a:xfrm>
            <a:off x="2213069" y="1399667"/>
            <a:ext cx="317892" cy="1589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2" idx="3"/>
            <a:endCxn id="13" idx="1"/>
          </p:cNvCxnSpPr>
          <p:nvPr/>
        </p:nvCxnSpPr>
        <p:spPr>
          <a:xfrm flipV="1">
            <a:off x="4506063" y="1399666"/>
            <a:ext cx="273938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3" idx="3"/>
          </p:cNvCxnSpPr>
          <p:nvPr/>
        </p:nvCxnSpPr>
        <p:spPr>
          <a:xfrm>
            <a:off x="6801851" y="1399666"/>
            <a:ext cx="241081" cy="1590"/>
          </a:xfrm>
          <a:prstGeom prst="straightConnector1">
            <a:avLst/>
          </a:prstGeom>
          <a:ln w="25400">
            <a:solidFill>
              <a:schemeClr val="bg1">
                <a:lumMod val="50000"/>
                <a:lumOff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22754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Fine-grained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Complete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Up-to-date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Versioned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Verifiable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473218" y="1847250"/>
            <a:ext cx="2090588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Allocatable</a:t>
            </a:r>
            <a:r>
              <a:rPr lang="en-US" sz="1400" dirty="0">
                <a:solidFill>
                  <a:schemeClr val="bg1"/>
                </a:solidFill>
              </a:rPr>
              <a:t> resources: nodes, VLANs, IPs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Advance reservations and on-demand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Fungible/non-fungible interface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Isolation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756627" y="1847250"/>
            <a:ext cx="206859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b="1" dirty="0">
                <a:solidFill>
                  <a:schemeClr val="bg1"/>
                </a:solidFill>
              </a:rPr>
              <a:t>Bare metal</a:t>
            </a:r>
            <a:r>
              <a:rPr lang="en-US" sz="1400" dirty="0">
                <a:solidFill>
                  <a:schemeClr val="bg1"/>
                </a:solidFill>
              </a:rPr>
              <a:t>, KVM, containers for edge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Image catalog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Snapshotting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Orchestration (Heat)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</a:t>
            </a:r>
            <a:r>
              <a:rPr lang="en-US" sz="1400" dirty="0" err="1">
                <a:solidFill>
                  <a:schemeClr val="bg1"/>
                </a:solidFill>
              </a:rPr>
              <a:t>Jupyter</a:t>
            </a:r>
            <a:r>
              <a:rPr lang="en-US" sz="1400" dirty="0">
                <a:solidFill>
                  <a:schemeClr val="bg1"/>
                </a:solidFill>
              </a:rPr>
              <a:t> integration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Networks: stitching and BYOC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027719" y="1847250"/>
            <a:ext cx="2005529" cy="2059764"/>
          </a:xfrm>
          <a:prstGeom prst="round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en-US" sz="1400" dirty="0">
                <a:solidFill>
                  <a:schemeClr val="bg1"/>
                </a:solidFill>
              </a:rPr>
              <a:t>- Hardware metrics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Fine-grained data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Aggregate </a:t>
            </a:r>
          </a:p>
          <a:p>
            <a:r>
              <a:rPr lang="en-US" sz="1400" dirty="0">
                <a:solidFill>
                  <a:schemeClr val="bg1"/>
                </a:solidFill>
              </a:rPr>
              <a:t>- Archive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5730" y="3965765"/>
            <a:ext cx="901826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>
                <a:solidFill>
                  <a:srgbClr val="2792E7"/>
                </a:solidFill>
              </a:rPr>
              <a:t>Authentication via federated identity, accessed via GUI, CLI and </a:t>
            </a:r>
            <a:r>
              <a:rPr lang="en-US" sz="1900" b="1" i="1" dirty="0">
                <a:solidFill>
                  <a:srgbClr val="2792E7"/>
                </a:solidFill>
              </a:rPr>
              <a:t>python/</a:t>
            </a:r>
            <a:r>
              <a:rPr lang="en-US" sz="1900" b="1" i="1" dirty="0" err="1">
                <a:solidFill>
                  <a:srgbClr val="2792E7"/>
                </a:solidFill>
              </a:rPr>
              <a:t>Jupyter</a:t>
            </a:r>
            <a:r>
              <a:rPr lang="en-US" sz="1900" b="1" i="1" dirty="0">
                <a:solidFill>
                  <a:srgbClr val="2792E7"/>
                </a:solidFill>
              </a:rPr>
              <a:t> (python-chi)</a:t>
            </a:r>
          </a:p>
          <a:p>
            <a:pPr algn="ctr"/>
            <a:endParaRPr lang="en-US" sz="2000" i="1" dirty="0">
              <a:solidFill>
                <a:srgbClr val="2792E7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9A3C8C-5016-F14D-A235-EBFC7444DFC8}"/>
              </a:ext>
            </a:extLst>
          </p:cNvPr>
          <p:cNvSpPr txBox="1"/>
          <p:nvPr/>
        </p:nvSpPr>
        <p:spPr>
          <a:xfrm>
            <a:off x="1478162" y="4320898"/>
            <a:ext cx="8031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accent2">
                    <a:lumMod val="50000"/>
                  </a:schemeClr>
                </a:solidFill>
                <a:latin typeface="Calibri"/>
                <a:cs typeface="Calibri"/>
              </a:rPr>
              <a:t>Paper: “Lessons Learned from the Chameleon Testbed”, USENIX ATC 2020</a:t>
            </a:r>
          </a:p>
          <a:p>
            <a:endParaRPr lang="en-US" sz="1600" i="1" dirty="0">
              <a:solidFill>
                <a:schemeClr val="accent2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04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E22AEDD8-B4EB-454B-80FB-C573BB515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285" y="588254"/>
            <a:ext cx="1782693" cy="133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915C7E-3C43-A84B-A3E8-B7422B94EE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56" y="1487"/>
            <a:ext cx="2785729" cy="2089296"/>
          </a:xfrm>
          <a:prstGeom prst="rect">
            <a:avLst/>
          </a:prstGeom>
        </p:spPr>
      </p:pic>
      <p:pic>
        <p:nvPicPr>
          <p:cNvPr id="15" name="Picture 14" descr="A picture containing indoor&#10;&#10;Description automatically generated">
            <a:extLst>
              <a:ext uri="{FF2B5EF4-FFF2-40B4-BE49-F238E27FC236}">
                <a16:creationId xmlns:a16="http://schemas.microsoft.com/office/drawing/2014/main" id="{48044081-1C4D-1E45-A991-005BF8CE8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187" y="588700"/>
            <a:ext cx="1782694" cy="1329147"/>
          </a:xfrm>
          <a:prstGeom prst="rect">
            <a:avLst/>
          </a:prstGeom>
        </p:spPr>
      </p:pic>
      <p:pic>
        <p:nvPicPr>
          <p:cNvPr id="11" name="Picture 10" descr="SC17 Awards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5" b="25507"/>
          <a:stretch/>
        </p:blipFill>
        <p:spPr>
          <a:xfrm>
            <a:off x="1439994" y="3260885"/>
            <a:ext cx="2172531" cy="1376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5" y="-29536"/>
            <a:ext cx="7772400" cy="857250"/>
          </a:xfrm>
        </p:spPr>
        <p:txBody>
          <a:bodyPr>
            <a:normAutofit/>
          </a:bodyPr>
          <a:lstStyle/>
          <a:p>
            <a:r>
              <a:rPr lang="en-US" dirty="0"/>
              <a:t>Not just a testbed, a community</a:t>
            </a:r>
          </a:p>
        </p:txBody>
      </p:sp>
      <p:pic>
        <p:nvPicPr>
          <p:cNvPr id="4" name="Picture 3" descr="yuyu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" y="2022776"/>
            <a:ext cx="1743088" cy="13073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7643" r="7875"/>
          <a:stretch/>
        </p:blipFill>
        <p:spPr>
          <a:xfrm>
            <a:off x="6757305" y="1524578"/>
            <a:ext cx="2386695" cy="2118834"/>
          </a:xfrm>
          <a:prstGeom prst="rect">
            <a:avLst/>
          </a:prstGeom>
        </p:spPr>
      </p:pic>
      <p:pic>
        <p:nvPicPr>
          <p:cNvPr id="8" name="Picture 7" descr="sdx.tiff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84" y="1302500"/>
            <a:ext cx="2854740" cy="1039917"/>
          </a:xfrm>
          <a:prstGeom prst="rect">
            <a:avLst/>
          </a:prstGeom>
        </p:spPr>
      </p:pic>
      <p:pic>
        <p:nvPicPr>
          <p:cNvPr id="6" name="Picture 5" descr="IMG_1695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31" b="17369"/>
          <a:stretch/>
        </p:blipFill>
        <p:spPr>
          <a:xfrm>
            <a:off x="4855606" y="3482145"/>
            <a:ext cx="1712129" cy="116640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943337" y="1875761"/>
            <a:ext cx="49212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Supporting research projects in architecture, operating systems design, virtualization, power management, real-time analysis, security, storage systems, databases, networking, machine learning, neural networks, data science, and many others.</a:t>
            </a:r>
          </a:p>
        </p:txBody>
      </p:sp>
      <p:pic>
        <p:nvPicPr>
          <p:cNvPr id="18" name="Picture 17" descr="Walker research team.png">
            <a:extLst>
              <a:ext uri="{FF2B5EF4-FFF2-40B4-BE49-F238E27FC236}">
                <a16:creationId xmlns:a16="http://schemas.microsoft.com/office/drawing/2014/main" id="{ECAE62AA-CA75-D441-8C5E-7FCC9A84A2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35" y="3319597"/>
            <a:ext cx="1758158" cy="13186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42C166-D7DC-0048-851C-2E24B1A6FAEE}"/>
              </a:ext>
            </a:extLst>
          </p:cNvPr>
          <p:cNvSpPr txBox="1"/>
          <p:nvPr/>
        </p:nvSpPr>
        <p:spPr>
          <a:xfrm>
            <a:off x="4294332" y="4709279"/>
            <a:ext cx="49817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Check out user experiment stories on our blog:</a:t>
            </a:r>
          </a:p>
          <a:p>
            <a:r>
              <a:rPr lang="en-US" sz="1400" dirty="0">
                <a:solidFill>
                  <a:schemeClr val="bg1"/>
                </a:solidFill>
              </a:rPr>
              <a:t>https://</a:t>
            </a:r>
            <a:r>
              <a:rPr lang="en-US" sz="1400" dirty="0" err="1">
                <a:solidFill>
                  <a:schemeClr val="bg1"/>
                </a:solidFill>
              </a:rPr>
              <a:t>www.chameleoncloud.org</a:t>
            </a:r>
            <a:r>
              <a:rPr lang="en-US" sz="1400" dirty="0">
                <a:solidFill>
                  <a:schemeClr val="bg1"/>
                </a:solidFill>
              </a:rPr>
              <a:t>/blog/category/user-experiments/</a:t>
            </a:r>
          </a:p>
        </p:txBody>
      </p:sp>
      <p:pic>
        <p:nvPicPr>
          <p:cNvPr id="14" name="Picture 13" descr="SC19 student 2.jpg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63" r="19751" b="19570"/>
          <a:stretch/>
        </p:blipFill>
        <p:spPr>
          <a:xfrm>
            <a:off x="-1" y="3330539"/>
            <a:ext cx="2010793" cy="1307317"/>
          </a:xfrm>
          <a:prstGeom prst="rect">
            <a:avLst/>
          </a:prstGeom>
        </p:spPr>
      </p:pic>
      <p:pic>
        <p:nvPicPr>
          <p:cNvPr id="13" name="Picture 12" descr="SC19 student.jpg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" t="22697" b="16421"/>
          <a:stretch/>
        </p:blipFill>
        <p:spPr>
          <a:xfrm>
            <a:off x="6567734" y="3370224"/>
            <a:ext cx="2590833" cy="126834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7AFE9D2-915E-234A-BEFA-F657A156D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8" y="629243"/>
            <a:ext cx="1874451" cy="140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8F241F1-A6C8-4847-A4B2-F5D6C7C9E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637" y="658752"/>
            <a:ext cx="2238390" cy="125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5590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FF2541-9BB4-4D45-91AA-D6F05F40FF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8339"/>
            <a:ext cx="7772400" cy="857250"/>
          </a:xfrm>
        </p:spPr>
        <p:txBody>
          <a:bodyPr anchor="ctr">
            <a:normAutofit/>
          </a:bodyPr>
          <a:lstStyle/>
          <a:p>
            <a:r>
              <a:rPr lang="en-US" dirty="0"/>
              <a:t>Sharing Science digitally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EF65D-315F-244E-9D9C-45456F62FF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117854"/>
            <a:ext cx="4384040" cy="290779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Can digital experiments be as sharable as papers are today?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simply integrate somebody’s model into my research instead of reinventing the wheel and get to a new result faster?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discover something new through playing with somebody else’s experiment?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Can I develop exercises for my class based on most recent research results?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Should our next Program Committee meeting be a reproducibility hackathon?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pic>
        <p:nvPicPr>
          <p:cNvPr id="5" name="Picture 4" descr="A person holding a tablet&#10;&#10;Description automatically generated with medium confidence">
            <a:extLst>
              <a:ext uri="{FF2B5EF4-FFF2-40B4-BE49-F238E27FC236}">
                <a16:creationId xmlns:a16="http://schemas.microsoft.com/office/drawing/2014/main" id="{E297088F-34B3-2749-B66A-D39536B07E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r="4" b="4"/>
          <a:stretch/>
        </p:blipFill>
        <p:spPr>
          <a:xfrm>
            <a:off x="5420360" y="1152144"/>
            <a:ext cx="3253756" cy="2586736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C58A03-C283-8946-A0A1-EFE7EFFB1DE1}"/>
              </a:ext>
            </a:extLst>
          </p:cNvPr>
          <p:cNvSpPr txBox="1"/>
          <p:nvPr/>
        </p:nvSpPr>
        <p:spPr>
          <a:xfrm>
            <a:off x="1286163" y="4073245"/>
            <a:ext cx="2732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50000"/>
                  </a:schemeClr>
                </a:solidFill>
              </a:rPr>
              <a:t>https://</a:t>
            </a:r>
            <a:r>
              <a:rPr lang="en-US" i="1" dirty="0" err="1">
                <a:solidFill>
                  <a:schemeClr val="accent2">
                    <a:lumMod val="50000"/>
                  </a:schemeClr>
                </a:solidFill>
              </a:rPr>
              <a:t>repeto.cs.uchicago.edu</a:t>
            </a:r>
            <a:endParaRPr lang="en-US" i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9544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1D8D6-EE46-F145-8355-5602667FD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4" y="28339"/>
            <a:ext cx="8287616" cy="857250"/>
          </a:xfrm>
        </p:spPr>
        <p:txBody>
          <a:bodyPr>
            <a:normAutofit/>
          </a:bodyPr>
          <a:lstStyle/>
          <a:p>
            <a:r>
              <a:rPr lang="en-US" dirty="0"/>
              <a:t>DIGITAL content and infrastructure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74016-A202-E74E-ADD8-4343AD501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471" y="885589"/>
            <a:ext cx="4564593" cy="3813403"/>
          </a:xfrm>
        </p:spPr>
        <p:txBody>
          <a:bodyPr>
            <a:normAutofit/>
          </a:bodyPr>
          <a:lstStyle/>
          <a:p>
            <a:r>
              <a:rPr lang="en-US" b="1" dirty="0"/>
              <a:t>Open platforms </a:t>
            </a:r>
            <a:r>
              <a:rPr lang="en-US" dirty="0"/>
              <a:t>are essential for sharing – especially in computer science </a:t>
            </a:r>
          </a:p>
          <a:p>
            <a:pPr lvl="1"/>
            <a:r>
              <a:rPr lang="en-US" dirty="0"/>
              <a:t>Open, version-controlled hardware </a:t>
            </a:r>
          </a:p>
          <a:p>
            <a:pPr lvl="1"/>
            <a:r>
              <a:rPr lang="en-US" dirty="0"/>
              <a:t>Non-fungible resources</a:t>
            </a:r>
          </a:p>
          <a:p>
            <a:r>
              <a:rPr lang="en-US" dirty="0"/>
              <a:t>Sharing via </a:t>
            </a:r>
            <a:r>
              <a:rPr lang="en-US" b="1" dirty="0"/>
              <a:t>cloud pattern</a:t>
            </a:r>
          </a:p>
          <a:p>
            <a:pPr lvl="1"/>
            <a:r>
              <a:rPr lang="en-US" dirty="0"/>
              <a:t>Disk images, orchestration templates, and other artifacts</a:t>
            </a:r>
          </a:p>
          <a:p>
            <a:pPr lvl="1"/>
            <a:r>
              <a:rPr lang="en-US" dirty="0"/>
              <a:t>Thousands of images, orchestration templates, digital artifacts of various kinds</a:t>
            </a:r>
          </a:p>
          <a:p>
            <a:r>
              <a:rPr lang="en-US" dirty="0"/>
              <a:t>Are we there yet?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49E1CE-AA19-2844-889C-91971259FE5E}"/>
              </a:ext>
            </a:extLst>
          </p:cNvPr>
          <p:cNvSpPr txBox="1"/>
          <p:nvPr/>
        </p:nvSpPr>
        <p:spPr>
          <a:xfrm>
            <a:off x="2207442" y="4257911"/>
            <a:ext cx="51989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  <a:cs typeface="Calibri"/>
              </a:rPr>
              <a:t>Paper: “The Silver Lining”, IEEE Internet Computing 2020</a:t>
            </a:r>
          </a:p>
          <a:p>
            <a:endParaRPr lang="en-US" i="1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3D5969-2FA7-DB4C-877C-4622A5960F49}"/>
              </a:ext>
            </a:extLst>
          </p:cNvPr>
          <p:cNvSpPr txBox="1"/>
          <p:nvPr/>
        </p:nvSpPr>
        <p:spPr>
          <a:xfrm>
            <a:off x="6182233" y="3573917"/>
            <a:ext cx="2156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A car without a road</a:t>
            </a:r>
          </a:p>
          <a:p>
            <a:endParaRPr lang="en-US" sz="2000" dirty="0"/>
          </a:p>
        </p:txBody>
      </p:sp>
      <p:pic>
        <p:nvPicPr>
          <p:cNvPr id="8" name="Picture 7" descr="A picture containing tree, outdoor, ground, transport&#10;&#10;Description automatically generated">
            <a:extLst>
              <a:ext uri="{FF2B5EF4-FFF2-40B4-BE49-F238E27FC236}">
                <a16:creationId xmlns:a16="http://schemas.microsoft.com/office/drawing/2014/main" id="{74FE55E3-A1DD-B847-86BD-1ED082668B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91" y="1135655"/>
            <a:ext cx="3345521" cy="2222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4627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Urban Pop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86CE24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F9900"/>
      </a:hlink>
      <a:folHlink>
        <a:srgbClr val="969696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128308</TotalTime>
  <Words>1577</Words>
  <Application>Microsoft Macintosh PowerPoint</Application>
  <PresentationFormat>On-screen Show (16:9)</PresentationFormat>
  <Paragraphs>191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Cabin</vt:lpstr>
      <vt:lpstr>Calibri</vt:lpstr>
      <vt:lpstr>Calibri Light</vt:lpstr>
      <vt:lpstr>Gill Sans MT</vt:lpstr>
      <vt:lpstr>Wingdings 3</vt:lpstr>
      <vt:lpstr>Urban Pop</vt:lpstr>
      <vt:lpstr>Custom Design</vt:lpstr>
      <vt:lpstr> </vt:lpstr>
      <vt:lpstr>Chameleon in a nutshell</vt:lpstr>
      <vt:lpstr>testbed BY THE NUMBERS</vt:lpstr>
      <vt:lpstr>Chameleon hardware</vt:lpstr>
      <vt:lpstr>Hardware for storage experiments</vt:lpstr>
      <vt:lpstr>ChI Experimental workflow</vt:lpstr>
      <vt:lpstr>Not just a testbed, a community</vt:lpstr>
      <vt:lpstr>Sharing Science digitally  </vt:lpstr>
      <vt:lpstr>DIGITAL content and infrastructure </vt:lpstr>
      <vt:lpstr>What is missing?</vt:lpstr>
      <vt:lpstr>Highlight: Practical Reproducibility 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Keahey, Katarzyna</dc:creator>
  <cp:lastModifiedBy>Keahey, Katarzyna</cp:lastModifiedBy>
  <cp:revision>39</cp:revision>
  <cp:lastPrinted>2023-02-20T20:42:11Z</cp:lastPrinted>
  <dcterms:created xsi:type="dcterms:W3CDTF">2021-10-05T18:57:14Z</dcterms:created>
  <dcterms:modified xsi:type="dcterms:W3CDTF">2024-03-01T16:57:58Z</dcterms:modified>
</cp:coreProperties>
</file>