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3"/>
  </p:notesMasterIdLst>
  <p:sldIdLst>
    <p:sldId id="256" r:id="rId3"/>
    <p:sldId id="304" r:id="rId4"/>
    <p:sldId id="399" r:id="rId5"/>
    <p:sldId id="354" r:id="rId6"/>
    <p:sldId id="423" r:id="rId7"/>
    <p:sldId id="424" r:id="rId8"/>
    <p:sldId id="425" r:id="rId9"/>
    <p:sldId id="341" r:id="rId10"/>
    <p:sldId id="323" r:id="rId11"/>
    <p:sldId id="427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DA9"/>
    <a:srgbClr val="255075"/>
    <a:srgbClr val="00199A"/>
    <a:srgbClr val="A7D54C"/>
    <a:srgbClr val="2090EB"/>
    <a:srgbClr val="16B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6"/>
    <p:restoredTop sz="83241" autoAdjust="0"/>
  </p:normalViewPr>
  <p:slideViewPr>
    <p:cSldViewPr snapToGrid="0" snapToObjects="1">
      <p:cViewPr varScale="1">
        <p:scale>
          <a:sx n="138" d="100"/>
          <a:sy n="138" d="100"/>
        </p:scale>
        <p:origin x="80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2T22:38:50.0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67C7-C2B6-F446-8F3D-8CF7C318F415}" type="datetimeFigureOut">
              <a:rPr lang="en-US" smtClean="0"/>
              <a:t>6/23/24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652F-8690-654A-A3BB-1E6DBE168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8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Non-prescriptive!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to IoT is a massive opportunity that challenges many assumptions we were making about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2890" y="4163785"/>
            <a:ext cx="17251076" cy="997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2592" y="1417903"/>
            <a:ext cx="4509408" cy="120214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592" y="2714634"/>
            <a:ext cx="4509408" cy="6070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June 23,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72571" y="4163785"/>
            <a:ext cx="9407071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hameleon-FullColor-fullsic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283436"/>
            <a:ext cx="3525818" cy="89656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70329" y="1144473"/>
            <a:ext cx="8694405" cy="45719"/>
          </a:xfrm>
          <a:prstGeom prst="rect">
            <a:avLst/>
          </a:prstGeom>
          <a:solidFill>
            <a:srgbClr val="2090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NU_Logo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9" y="4394228"/>
            <a:ext cx="739837" cy="443902"/>
          </a:xfrm>
          <a:prstGeom prst="rect">
            <a:avLst/>
          </a:prstGeom>
        </p:spPr>
      </p:pic>
      <p:pic>
        <p:nvPicPr>
          <p:cNvPr id="22" name="Picture 21" descr="University_of_Chicago_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4443528"/>
            <a:ext cx="1239780" cy="247956"/>
          </a:xfrm>
          <a:prstGeom prst="rect">
            <a:avLst/>
          </a:prstGeom>
        </p:spPr>
      </p:pic>
      <p:pic>
        <p:nvPicPr>
          <p:cNvPr id="26" name="Picture 25" descr="TACC-Logo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31" y="4443528"/>
            <a:ext cx="879165" cy="264205"/>
          </a:xfrm>
          <a:prstGeom prst="rect">
            <a:avLst/>
          </a:prstGeom>
        </p:spPr>
      </p:pic>
      <p:pic>
        <p:nvPicPr>
          <p:cNvPr id="27" name="Picture 26" descr="nsfb-[Converted]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60" y="4310299"/>
            <a:ext cx="502208" cy="50220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70329" y="1190192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94" y="3982327"/>
            <a:ext cx="1523784" cy="1177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223E-7041-B348-A21A-40458116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AC93-92F9-9E42-AC49-1E1630E7F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864F-0839-D846-B72F-D077A4111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96C3-DC4E-A14D-814B-1D398B45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B792A-F6B9-F843-8FEF-00D23B61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4DA91-1913-4043-BB7B-3CF50EF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0D49-D96E-2640-858A-DFAE314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B9E0-9FA9-B94A-BFC6-F59B39A76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067AB-FF30-E541-AF7A-F7B7D80AD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053C2-8B70-BB4E-A390-B20DB4D77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06AF1-EC66-BE48-BF87-E3FBEA121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925C-44A8-5B46-B91B-586A260E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6F96A-7653-7144-AD2B-7C6F804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C3717-1127-874B-8BEB-7181A80F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3992-7655-6349-A6CC-ED4BAEC4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0E996-CCB6-4247-AD51-A86CAA96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28FCA-B764-9F4A-985D-31070432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81F1B-609B-6047-9CAA-7E6FA1A6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DF4E5-AE9E-174E-925F-CB1D578A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AAF88-6CCB-034B-9406-1CB964D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C32F6-A257-8240-819B-195350BD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156C-AF35-BA4D-83C4-C1C81BF4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6C578-F952-1946-AF39-B67B0ED8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E8DC0-A408-E94C-8339-3436DDE3B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ECCBA-8FF0-594A-88AC-00B112E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481A-EC05-8443-B93B-6E554A9C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AC059-632F-544F-9676-85FF3C3A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1DC5-E02A-7C45-B57B-29EF5275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0CE99-BDEF-7747-AEED-4C22E461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AF61-A708-F646-9135-B4159B841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F8972-2995-5244-BD6B-F1768651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27E57-1225-FE42-87C0-9235BB2C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CF88C-7688-B248-912B-8E4034C0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1039-0BD9-A849-8027-8F4B9142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B1B22-B62C-FE44-9036-18B835305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A5989-64F7-0849-9703-2F24EE05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A385-A26B-A84E-BF14-594C09A1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A1436-0BB0-FB47-A1C2-4AA4A9B0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4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A6639-B3BD-2844-B549-7586FC450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ED3E2-E5DE-D04D-9FFE-F41E77C57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6E8E-BCE4-C240-BE43-4E902C59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F743-DD1A-DE4E-A308-188449A4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5C63-2602-A449-BE0B-4030F0DA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59202"/>
            <a:ext cx="7772400" cy="3597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June 23,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June 23,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June 23, 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" name="Picture 23" descr="Chameleon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June 23,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01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2A60-4F6D-7C49-8F81-F5EBD20D3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A97B7-3DC4-7342-86AF-E770C0FE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0C96-CD8C-0C4E-9D3F-231D0F86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2B70-384F-CB41-8255-2404FA36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B459-3E5C-0548-971B-5A68903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E82-D8F7-DF44-B727-915699FF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4C48-19A8-9542-AD75-687521A6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1FD1-D5D7-0C42-97C7-030A0021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0F50-10FF-6E49-B019-83CA7063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FE0C-F42D-D745-BF3A-67CC9F56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3293-91D6-CD45-AD33-5A3EB11C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2C25-21D2-674A-A52E-32FBE40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73EB-21FC-1A45-89A3-766A2334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3C81-6BBF-4949-994B-D965BA7D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A186-8285-C640-A9C1-54976E8F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50321"/>
            <a:ext cx="7772400" cy="36443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June 23, 2024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9" r:id="rId5"/>
    <p:sldLayoutId id="2147483682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rgbClr val="2090EB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0249E-AD26-6249-B1B1-DCC8B23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E034-FC1F-314F-B089-49542F20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61A4-E722-FB4D-B530-B3C7C138F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2380-252E-A742-A283-86605F5F665F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A003-A338-2640-BFE8-B0E5D5C8B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A91F7-1D05-C04B-9EB4-95C2DC2C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4.jp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5407" y="1916974"/>
            <a:ext cx="7883582" cy="512186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rgbClr val="2090EB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Research infrastructure for </a:t>
            </a:r>
          </a:p>
          <a:p>
            <a:r>
              <a:rPr lang="en-US" sz="2400" dirty="0"/>
              <a:t>infrastructure research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7951" y="2660156"/>
            <a:ext cx="7582793" cy="1588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Kate </a:t>
            </a:r>
            <a:r>
              <a:rPr lang="en-US" sz="1600" b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</a:t>
            </a:r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Mathematics and CS Division,  Argonne National Laboratory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CS Department, University of Chicago</a:t>
            </a:r>
          </a:p>
          <a:p>
            <a:r>
              <a:rPr lang="en-US" sz="16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keahey@anl.gov</a:t>
            </a:r>
            <a:endParaRPr lang="en-US" sz="16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A4F04-2766-9A4A-A0AA-2E16EEDD6BFF}"/>
              </a:ext>
            </a:extLst>
          </p:cNvPr>
          <p:cNvSpPr txBox="1">
            <a:spLocks/>
          </p:cNvSpPr>
          <p:nvPr/>
        </p:nvSpPr>
        <p:spPr>
          <a:xfrm>
            <a:off x="311700" y="287391"/>
            <a:ext cx="8520600" cy="572700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rgbClr val="2090EB"/>
                </a:solidFill>
                <a:latin typeface="Calibri"/>
                <a:ea typeface="+mj-ea"/>
                <a:cs typeface="Calibri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Exploration AT THE </a:t>
            </a:r>
            <a:r>
              <a:rPr lang="en-US" dirty="0" err="1"/>
              <a:t>EDge</a:t>
            </a:r>
            <a:endParaRPr lang="en-US" dirty="0"/>
          </a:p>
        </p:txBody>
      </p:sp>
      <p:pic>
        <p:nvPicPr>
          <p:cNvPr id="5" name="Picture 4" descr="A cloud and building with blue and purple lines&#10;&#10;Description automatically generated with medium confidence">
            <a:extLst>
              <a:ext uri="{FF2B5EF4-FFF2-40B4-BE49-F238E27FC236}">
                <a16:creationId xmlns:a16="http://schemas.microsoft.com/office/drawing/2014/main" id="{D6249B12-28F0-F74B-8116-46F96630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32072"/>
            <a:ext cx="1319893" cy="1319893"/>
          </a:xfrm>
          <a:prstGeom prst="rect">
            <a:avLst/>
          </a:prstGeom>
        </p:spPr>
      </p:pic>
      <p:pic>
        <p:nvPicPr>
          <p:cNvPr id="6" name="Picture 5" descr="A cloud and building with blue and purple lines&#10;&#10;Description automatically generated with medium confidence">
            <a:extLst>
              <a:ext uri="{FF2B5EF4-FFF2-40B4-BE49-F238E27FC236}">
                <a16:creationId xmlns:a16="http://schemas.microsoft.com/office/drawing/2014/main" id="{AF3C590B-31BC-A545-AD1A-079CCADA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71" y="3232071"/>
            <a:ext cx="1319893" cy="1319893"/>
          </a:xfrm>
          <a:prstGeom prst="rect">
            <a:avLst/>
          </a:prstGeom>
        </p:spPr>
      </p:pic>
      <p:pic>
        <p:nvPicPr>
          <p:cNvPr id="7" name="Picture 6" descr="A cloud and building with blue and purple lines&#10;&#10;Description automatically generated with medium confidence">
            <a:extLst>
              <a:ext uri="{FF2B5EF4-FFF2-40B4-BE49-F238E27FC236}">
                <a16:creationId xmlns:a16="http://schemas.microsoft.com/office/drawing/2014/main" id="{8EC7DD12-BF87-6F4A-B4ED-2B633463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20" y="3232071"/>
            <a:ext cx="1319893" cy="1319893"/>
          </a:xfrm>
          <a:prstGeom prst="rect">
            <a:avLst/>
          </a:prstGeom>
        </p:spPr>
      </p:pic>
      <p:pic>
        <p:nvPicPr>
          <p:cNvPr id="8" name="Picture 7" descr="A cloud and building with blue and purple lines&#10;&#10;Description automatically generated with medium confidence">
            <a:extLst>
              <a:ext uri="{FF2B5EF4-FFF2-40B4-BE49-F238E27FC236}">
                <a16:creationId xmlns:a16="http://schemas.microsoft.com/office/drawing/2014/main" id="{3E896F2D-9B43-0249-9D36-AAD7FF82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2" y="3232072"/>
            <a:ext cx="1319893" cy="1319893"/>
          </a:xfrm>
          <a:prstGeom prst="rect">
            <a:avLst/>
          </a:prstGeom>
        </p:spPr>
      </p:pic>
      <p:pic>
        <p:nvPicPr>
          <p:cNvPr id="9" name="Picture 8" descr="A cloud and building with blue and purple lines&#10;&#10;Description automatically generated with medium confidence">
            <a:extLst>
              <a:ext uri="{FF2B5EF4-FFF2-40B4-BE49-F238E27FC236}">
                <a16:creationId xmlns:a16="http://schemas.microsoft.com/office/drawing/2014/main" id="{F5002504-276B-544B-9347-5107DF70098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929" y="3232071"/>
            <a:ext cx="1319893" cy="1319893"/>
          </a:xfrm>
          <a:prstGeom prst="rect">
            <a:avLst/>
          </a:prstGeom>
        </p:spPr>
      </p:pic>
      <p:pic>
        <p:nvPicPr>
          <p:cNvPr id="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E47A1D0-A021-524C-85C4-DDDB00383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30" y="1023785"/>
            <a:ext cx="1202338" cy="99944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82C2DCF-0372-724B-8D4E-ACB1CE2D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70" y="1019559"/>
            <a:ext cx="1340486" cy="99944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6216A2A-E704-894F-B6AA-4582E026C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/>
          <a:stretch/>
        </p:blipFill>
        <p:spPr>
          <a:xfrm>
            <a:off x="466520" y="996699"/>
            <a:ext cx="1340486" cy="11090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32A1EA-A153-7743-B8AB-FAAACF9CE3D4}"/>
              </a:ext>
            </a:extLst>
          </p:cNvPr>
          <p:cNvSpPr txBox="1"/>
          <p:nvPr/>
        </p:nvSpPr>
        <p:spPr>
          <a:xfrm>
            <a:off x="4226836" y="2024356"/>
            <a:ext cx="2918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traffic fingerprinting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54851-7784-F040-A532-8700462E0E07}"/>
              </a:ext>
            </a:extLst>
          </p:cNvPr>
          <p:cNvSpPr txBox="1"/>
          <p:nvPr/>
        </p:nvSpPr>
        <p:spPr>
          <a:xfrm>
            <a:off x="2753423" y="2019003"/>
            <a:ext cx="141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biometrics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B0F095-FD39-0F4A-BB60-530B71B57A3E}"/>
              </a:ext>
            </a:extLst>
          </p:cNvPr>
          <p:cNvSpPr txBox="1"/>
          <p:nvPr/>
        </p:nvSpPr>
        <p:spPr>
          <a:xfrm>
            <a:off x="-204046" y="2041863"/>
            <a:ext cx="2918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federated learning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5624AF-5CBB-6B44-86DC-BD2AB0357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6" y="764204"/>
            <a:ext cx="1340485" cy="13404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70B4DD-1DA5-E240-A384-183B417582EA}"/>
              </a:ext>
            </a:extLst>
          </p:cNvPr>
          <p:cNvSpPr txBox="1"/>
          <p:nvPr/>
        </p:nvSpPr>
        <p:spPr>
          <a:xfrm>
            <a:off x="6947406" y="2011138"/>
            <a:ext cx="155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autonomous driving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CB18F3-EDF7-0D4B-8A7B-27929A3608D4}"/>
              </a:ext>
            </a:extLst>
          </p:cNvPr>
          <p:cNvCxnSpPr/>
          <p:nvPr/>
        </p:nvCxnSpPr>
        <p:spPr>
          <a:xfrm>
            <a:off x="466520" y="2964876"/>
            <a:ext cx="7966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EC7A167-2F6F-C145-A63A-2C1DB7DB70D8}"/>
              </a:ext>
            </a:extLst>
          </p:cNvPr>
          <p:cNvSpPr txBox="1"/>
          <p:nvPr/>
        </p:nvSpPr>
        <p:spPr>
          <a:xfrm>
            <a:off x="1627060" y="2463129"/>
            <a:ext cx="609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Bring Your Own Device (BYOD) – together with its IoT friends</a:t>
            </a:r>
          </a:p>
        </p:txBody>
      </p:sp>
    </p:spTree>
    <p:extLst>
      <p:ext uri="{BB962C8B-B14F-4D97-AF65-F5344CB8AC3E}">
        <p14:creationId xmlns:p14="http://schemas.microsoft.com/office/powerpoint/2010/main" val="91118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7DFB747-E379-2B43-9823-50C2479A4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3861521" y="-89100"/>
            <a:ext cx="7459989" cy="5321700"/>
          </a:xfrm>
          <a:prstGeom prst="rect">
            <a:avLst/>
          </a:prstGeom>
        </p:spPr>
      </p:pic>
      <p:pic>
        <p:nvPicPr>
          <p:cNvPr id="4" name="Google Shape;109;p13">
            <a:extLst>
              <a:ext uri="{FF2B5EF4-FFF2-40B4-BE49-F238E27FC236}">
                <a16:creationId xmlns:a16="http://schemas.microsoft.com/office/drawing/2014/main" id="{882C8AB5-1741-F549-A3DA-3F34C8486D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625"/>
          <a:stretch/>
        </p:blipFill>
        <p:spPr>
          <a:xfrm>
            <a:off x="-164285" y="-28783"/>
            <a:ext cx="7125192" cy="5172283"/>
          </a:xfrm>
          <a:prstGeom prst="homePlate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78;p9">
            <a:extLst>
              <a:ext uri="{FF2B5EF4-FFF2-40B4-BE49-F238E27FC236}">
                <a16:creationId xmlns:a16="http://schemas.microsoft.com/office/drawing/2014/main" id="{C8A7888D-9FDA-2048-A2DA-9DBD2989F03D}"/>
              </a:ext>
            </a:extLst>
          </p:cNvPr>
          <p:cNvSpPr/>
          <p:nvPr/>
        </p:nvSpPr>
        <p:spPr>
          <a:xfrm>
            <a:off x="614950" y="2132952"/>
            <a:ext cx="1673939" cy="1674795"/>
          </a:xfrm>
          <a:prstGeom prst="ellipse">
            <a:avLst/>
          </a:prstGeom>
          <a:solidFill>
            <a:srgbClr val="00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700+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800" dirty="0">
                <a:latin typeface="Cabin"/>
                <a:ea typeface="Cabin"/>
                <a:cs typeface="Cabin"/>
                <a:sym typeface="Cabin"/>
              </a:rPr>
              <a:t>Papers published</a:t>
            </a:r>
            <a:endParaRPr sz="1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79;p9">
            <a:extLst>
              <a:ext uri="{FF2B5EF4-FFF2-40B4-BE49-F238E27FC236}">
                <a16:creationId xmlns:a16="http://schemas.microsoft.com/office/drawing/2014/main" id="{30CD5DBA-E285-A74A-B0A4-22A992A5A742}"/>
              </a:ext>
            </a:extLst>
          </p:cNvPr>
          <p:cNvSpPr/>
          <p:nvPr/>
        </p:nvSpPr>
        <p:spPr>
          <a:xfrm>
            <a:off x="4085091" y="1483415"/>
            <a:ext cx="1902006" cy="1858618"/>
          </a:xfrm>
          <a:prstGeom prst="ellipse">
            <a:avLst/>
          </a:prstGeom>
          <a:solidFill>
            <a:srgbClr val="D5B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bin"/>
                <a:ea typeface="Cabin"/>
                <a:cs typeface="Cabin"/>
                <a:sym typeface="Cabin"/>
              </a:rPr>
              <a:t>1,100+ </a:t>
            </a:r>
            <a:endParaRPr sz="32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bin"/>
                <a:ea typeface="Cabin"/>
                <a:cs typeface="Cabin"/>
                <a:sym typeface="Cabin"/>
              </a:rPr>
              <a:t>U</a:t>
            </a:r>
            <a:r>
              <a:rPr lang="en" sz="2000" dirty="0" err="1">
                <a:latin typeface="Cabin"/>
                <a:ea typeface="Cabin"/>
                <a:cs typeface="Cabin"/>
                <a:sym typeface="Cabin"/>
              </a:rPr>
              <a:t>nique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projects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" name="Google Shape;80;p9">
            <a:extLst>
              <a:ext uri="{FF2B5EF4-FFF2-40B4-BE49-F238E27FC236}">
                <a16:creationId xmlns:a16="http://schemas.microsoft.com/office/drawing/2014/main" id="{4109A961-9E17-4C48-AA43-7A759BDA5598}"/>
              </a:ext>
            </a:extLst>
          </p:cNvPr>
          <p:cNvSpPr/>
          <p:nvPr/>
        </p:nvSpPr>
        <p:spPr>
          <a:xfrm>
            <a:off x="2504683" y="2970350"/>
            <a:ext cx="2104335" cy="2104335"/>
          </a:xfrm>
          <a:prstGeom prst="ellipse">
            <a:avLst/>
          </a:prstGeom>
          <a:solidFill>
            <a:srgbClr val="FEA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10,000+</a:t>
            </a:r>
            <a:endParaRPr sz="28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8340A-9A4C-2743-99A8-D61E23E824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949" y="0"/>
            <a:ext cx="4063412" cy="10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Chameleon: AN Edge To cloud testbed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01916"/>
            <a:ext cx="8327572" cy="3980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large to small – diversity  and scale in hardware:</a:t>
            </a:r>
          </a:p>
          <a:p>
            <a:pPr lvl="1"/>
            <a:r>
              <a:rPr lang="en-US" b="1" dirty="0"/>
              <a:t>Supercomputing datacenters </a:t>
            </a:r>
            <a:r>
              <a:rPr lang="en-US" dirty="0"/>
              <a:t>(UC, TACC) over 100G network – to </a:t>
            </a:r>
            <a:r>
              <a:rPr lang="en-US" b="1" dirty="0"/>
              <a:t>edge devices</a:t>
            </a:r>
          </a:p>
          <a:p>
            <a:pPr lvl="1"/>
            <a:r>
              <a:rPr lang="en-US" b="1" dirty="0"/>
              <a:t>Diverse: </a:t>
            </a:r>
            <a:r>
              <a:rPr lang="en-US" dirty="0"/>
              <a:t>FPGAs, GPUs, </a:t>
            </a:r>
            <a:r>
              <a:rPr lang="en-US" dirty="0" err="1"/>
              <a:t>NVMe</a:t>
            </a:r>
            <a:r>
              <a:rPr lang="en-US" dirty="0"/>
              <a:t>, NVDIMMs, Corsa switches, edge devices via </a:t>
            </a:r>
            <a:r>
              <a:rPr lang="en-US" dirty="0" err="1"/>
              <a:t>CHI@Edge</a:t>
            </a:r>
            <a:r>
              <a:rPr lang="en-US" dirty="0"/>
              <a:t>, etc.</a:t>
            </a:r>
          </a:p>
          <a:p>
            <a:pPr lvl="1"/>
            <a:r>
              <a:rPr lang="en-US" b="1" dirty="0"/>
              <a:t>Distributed: CHI-in-a-Box</a:t>
            </a:r>
            <a:r>
              <a:rPr lang="en-US" dirty="0"/>
              <a:t> sites at </a:t>
            </a:r>
            <a:r>
              <a:rPr lang="en-US" b="1" dirty="0"/>
              <a:t>IIT, NCAR, Northwestern, and UIC </a:t>
            </a:r>
            <a:r>
              <a:rPr lang="en-US" dirty="0"/>
              <a:t>– more coming</a:t>
            </a:r>
          </a:p>
          <a:p>
            <a:r>
              <a:rPr lang="en-US" dirty="0"/>
              <a:t>Chameleons like to change – testbed that adapts to your experimental needs</a:t>
            </a:r>
          </a:p>
          <a:p>
            <a:pPr lvl="1"/>
            <a:r>
              <a:rPr lang="en-US" b="1" dirty="0"/>
              <a:t>From bare metal reconfigurability/isolation</a:t>
            </a:r>
            <a:r>
              <a:rPr lang="en-US" dirty="0"/>
              <a:t> -- KVM cloud – to containers for edge</a:t>
            </a:r>
          </a:p>
          <a:p>
            <a:pPr lvl="1"/>
            <a:r>
              <a:rPr lang="en-US" dirty="0"/>
              <a:t>Capabilities: power on/off, reboot, custom kernel boot, serial console access, etc. </a:t>
            </a:r>
          </a:p>
          <a:p>
            <a:r>
              <a:rPr lang="en-US" dirty="0"/>
              <a:t>Based on mainstream open source – proud to be cheap!</a:t>
            </a:r>
          </a:p>
          <a:p>
            <a:pPr lvl="1"/>
            <a:r>
              <a:rPr lang="en-US" dirty="0"/>
              <a:t>50% leveraging and influencing </a:t>
            </a:r>
            <a:r>
              <a:rPr lang="en-US" b="1" dirty="0"/>
              <a:t>OpenStack</a:t>
            </a:r>
            <a:r>
              <a:rPr lang="en-US" dirty="0"/>
              <a:t> + 50% “special sauce” (incl. fed id)</a:t>
            </a:r>
          </a:p>
          <a:p>
            <a:r>
              <a:rPr lang="en-US" dirty="0"/>
              <a:t>A network of partnerships with an ecosystem of NSF-funded testbeds</a:t>
            </a:r>
          </a:p>
          <a:p>
            <a:pPr lvl="1"/>
            <a:r>
              <a:rPr lang="en-US" dirty="0"/>
              <a:t>Networking: core network reconfigurability via NSF-funded FABRIC + FAB</a:t>
            </a:r>
          </a:p>
          <a:p>
            <a:pPr lvl="1"/>
            <a:r>
              <a:rPr lang="en-US" dirty="0"/>
              <a:t>Wireless: PAWR projects: COSMOS+POWDER (urban), ARA (rural), and AIRPAW</a:t>
            </a:r>
          </a:p>
          <a:p>
            <a:pPr lvl="1"/>
            <a:r>
              <a:rPr lang="en-US" dirty="0"/>
              <a:t>Others: SPHERE, Jetstream2, OCT, and other specialized testbeds and clouds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2FFED6C4-DAA5-9444-93F7-B8200A35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45" y="2495724"/>
            <a:ext cx="1231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3F004-0DEB-BC45-AF78-35108D807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83" y="456964"/>
            <a:ext cx="984189" cy="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C7E4-0EDC-CA43-AF4B-337E94C6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CHI@Edge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14:cNvPr>
              <p14:cNvContentPartPr/>
              <p14:nvPr/>
            </p14:nvContentPartPr>
            <p14:xfrm>
              <a:off x="1247670" y="-318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0030" y="-42660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9D1DCF-24E8-C248-A3E8-AAE7CEA20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00"/>
          <a:stretch/>
        </p:blipFill>
        <p:spPr>
          <a:xfrm>
            <a:off x="0" y="368742"/>
            <a:ext cx="1611158" cy="2184358"/>
          </a:xfrm>
          <a:prstGeom prst="triangle">
            <a:avLst>
              <a:gd name="adj" fmla="val 44711"/>
            </a:avLst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B473D9-FD35-3D40-AC4E-69F7B789B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0" t="46099"/>
          <a:stretch/>
        </p:blipFill>
        <p:spPr>
          <a:xfrm>
            <a:off x="7520940" y="1375716"/>
            <a:ext cx="1874520" cy="1177384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DCCF320-111D-7B40-A857-4ADBFBE70DA3}"/>
              </a:ext>
            </a:extLst>
          </p:cNvPr>
          <p:cNvSpPr/>
          <p:nvPr/>
        </p:nvSpPr>
        <p:spPr>
          <a:xfrm flipH="1">
            <a:off x="4460200" y="791436"/>
            <a:ext cx="3312197" cy="1533893"/>
          </a:xfrm>
          <a:prstGeom prst="wedgeRoundRectCallout">
            <a:avLst>
              <a:gd name="adj1" fmla="val -65382"/>
              <a:gd name="adj2" fmla="val -311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Not at all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Location, location, location!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IoT: cameras, actuators, SDRs!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Not server-class!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And many other challenges!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CC6144E-177A-4144-AFA0-90A8FE16C878}"/>
              </a:ext>
            </a:extLst>
          </p:cNvPr>
          <p:cNvSpPr/>
          <p:nvPr/>
        </p:nvSpPr>
        <p:spPr>
          <a:xfrm>
            <a:off x="1445419" y="791435"/>
            <a:ext cx="2849044" cy="1533893"/>
          </a:xfrm>
          <a:prstGeom prst="wedgeRoundRectCallout">
            <a:avLst>
              <a:gd name="adj1" fmla="val -60550"/>
              <a:gd name="adj2" fmla="val -186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 lot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All the features we know and love – but for edge!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“Edge to cloud from one </a:t>
            </a:r>
            <a:r>
              <a:rPr lang="en-US" dirty="0" err="1">
                <a:solidFill>
                  <a:srgbClr val="0070C0"/>
                </a:solidFill>
              </a:rPr>
              <a:t>Jupyter</a:t>
            </a:r>
            <a:r>
              <a:rPr lang="en-US" dirty="0">
                <a:solidFill>
                  <a:srgbClr val="0070C0"/>
                </a:solidFill>
              </a:rPr>
              <a:t> notebook.”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8F3CCF-0267-E249-9175-4647FD75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01" y="2467338"/>
            <a:ext cx="6004370" cy="161991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CHI@Edge</a:t>
            </a:r>
            <a:r>
              <a:rPr lang="en-US" dirty="0"/>
              <a:t>: all the features you love in CHI, plus:</a:t>
            </a:r>
          </a:p>
          <a:p>
            <a:pPr lvl="1"/>
            <a:r>
              <a:rPr lang="en-US" dirty="0"/>
              <a:t>Reconfiguration through non-prescriptive </a:t>
            </a:r>
            <a:r>
              <a:rPr lang="en-US" b="1" dirty="0"/>
              <a:t>container deployment </a:t>
            </a:r>
            <a:r>
              <a:rPr lang="en-US" dirty="0"/>
              <a:t>via OpenStack interfaces (using K3 under the covers)</a:t>
            </a:r>
          </a:p>
          <a:p>
            <a:pPr lvl="1"/>
            <a:r>
              <a:rPr lang="en-US" dirty="0"/>
              <a:t>Support for</a:t>
            </a:r>
            <a:r>
              <a:rPr lang="en-US" b="1" dirty="0"/>
              <a:t> IoT peripherals </a:t>
            </a:r>
            <a:r>
              <a:rPr lang="en-US" dirty="0"/>
              <a:t>(camera, GPIO, serial, etc.) + </a:t>
            </a:r>
            <a:r>
              <a:rPr lang="en-US" b="1" dirty="0"/>
              <a:t>extensible</a:t>
            </a:r>
            <a:r>
              <a:rPr lang="en-US" dirty="0"/>
              <a:t> framework for you to add support for your own peripherals</a:t>
            </a:r>
          </a:p>
          <a:p>
            <a:pPr lvl="1"/>
            <a:r>
              <a:rPr lang="en-US" b="1" dirty="0"/>
              <a:t>Bring Your Own Device (BYOD): Mixed ownership </a:t>
            </a:r>
            <a:r>
              <a:rPr lang="en-US" dirty="0"/>
              <a:t>model via an SDK with devices, virtual site, and </a:t>
            </a:r>
            <a:r>
              <a:rPr lang="en-US" b="1" dirty="0"/>
              <a:t>restricted sharing </a:t>
            </a:r>
            <a:r>
              <a:rPr lang="en-US" dirty="0"/>
              <a:t>– building on </a:t>
            </a:r>
            <a:r>
              <a:rPr lang="en-US" dirty="0" err="1"/>
              <a:t>OpenBalena</a:t>
            </a:r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1CF6418-1C94-1B42-85E0-30CA43AE8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6291619" y="2590401"/>
            <a:ext cx="2852382" cy="203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F176C2-8FE0-AC46-A9F2-65C58B70DB7C}"/>
              </a:ext>
            </a:extLst>
          </p:cNvPr>
          <p:cNvSpPr txBox="1"/>
          <p:nvPr/>
        </p:nvSpPr>
        <p:spPr>
          <a:xfrm>
            <a:off x="337141" y="4209073"/>
            <a:ext cx="574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</a:t>
            </a:r>
            <a:r>
              <a:rPr lang="en-US" i="1" dirty="0" err="1">
                <a:solidFill>
                  <a:schemeClr val="bg1"/>
                </a:solidFill>
              </a:rPr>
              <a:t>Chameleon@Edge</a:t>
            </a:r>
            <a:r>
              <a:rPr lang="en-US" i="1" dirty="0">
                <a:solidFill>
                  <a:schemeClr val="bg1"/>
                </a:solidFill>
              </a:rPr>
              <a:t> Community Workshop Report”, 2021</a:t>
            </a:r>
          </a:p>
        </p:txBody>
      </p:sp>
    </p:spTree>
    <p:extLst>
      <p:ext uri="{BB962C8B-B14F-4D97-AF65-F5344CB8AC3E}">
        <p14:creationId xmlns:p14="http://schemas.microsoft.com/office/powerpoint/2010/main" val="24637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15B8-569C-2A4D-B942-50756EC3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Floto</a:t>
            </a:r>
            <a:r>
              <a:rPr lang="en-US" dirty="0"/>
              <a:t>: a discovery edge testbed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C5FCF-2507-5E44-B1A6-F0C74FBE7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4260301" cy="341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Deploys 1,000 Raspberry </a:t>
            </a:r>
            <a:r>
              <a:rPr lang="en-US" dirty="0" err="1"/>
              <a:t>Pis</a:t>
            </a:r>
            <a:r>
              <a:rPr lang="en-US" dirty="0"/>
              <a:t> across the US to measure broadband</a:t>
            </a:r>
          </a:p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Zero touch deployment</a:t>
            </a:r>
          </a:p>
          <a:p>
            <a:pPr lvl="1"/>
            <a:r>
              <a:rPr lang="en-US" dirty="0"/>
              <a:t>Management without physical access</a:t>
            </a:r>
          </a:p>
          <a:p>
            <a:pPr lvl="1"/>
            <a:r>
              <a:rPr lang="en-US" dirty="0"/>
              <a:t>Deployment at scale</a:t>
            </a:r>
          </a:p>
          <a:p>
            <a:pPr lvl="1"/>
            <a:r>
              <a:rPr lang="en-US" dirty="0"/>
              <a:t>Supports multiple testing applications non-invasive to network tests</a:t>
            </a:r>
          </a:p>
          <a:p>
            <a:pPr lvl="1"/>
            <a:r>
              <a:rPr lang="en-US" dirty="0"/>
              <a:t>Data upload </a:t>
            </a:r>
          </a:p>
          <a:p>
            <a:pPr lvl="1"/>
            <a:r>
              <a:rPr lang="en-US" dirty="0"/>
              <a:t>Services for data collection and analysis</a:t>
            </a:r>
          </a:p>
          <a:p>
            <a:r>
              <a:rPr lang="en-US" dirty="0" err="1"/>
              <a:t>CHI@Edge</a:t>
            </a:r>
            <a:r>
              <a:rPr lang="en-US" dirty="0"/>
              <a:t> derivative supporting deployment for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C014A-0904-204E-B552-669FFC52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952" y="1558937"/>
            <a:ext cx="2377976" cy="1210482"/>
          </a:xfrm>
          <a:prstGeom prst="rect">
            <a:avLst/>
          </a:prstGeom>
        </p:spPr>
      </p:pic>
      <p:pic>
        <p:nvPicPr>
          <p:cNvPr id="5" name="Google Shape;98;p19">
            <a:extLst>
              <a:ext uri="{FF2B5EF4-FFF2-40B4-BE49-F238E27FC236}">
                <a16:creationId xmlns:a16="http://schemas.microsoft.com/office/drawing/2014/main" id="{4F42C158-3CB5-144F-BD48-B57F322C27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8643" y="245479"/>
            <a:ext cx="1968018" cy="11815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37EFE-54E9-7E4C-A7E2-A640A6E1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694" y="1622338"/>
            <a:ext cx="2253306" cy="116026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B1340CA-B8E3-104E-BB32-033815B3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82" y="2951910"/>
            <a:ext cx="2394468" cy="16766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84;p17">
            <a:extLst>
              <a:ext uri="{FF2B5EF4-FFF2-40B4-BE49-F238E27FC236}">
                <a16:creationId xmlns:a16="http://schemas.microsoft.com/office/drawing/2014/main" id="{89F1B824-C0F2-7947-B602-1EDD1DE22A8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8735" y="2906855"/>
            <a:ext cx="1041948" cy="16766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75C5BA-C02B-F243-9F78-A164D3AF436A}"/>
              </a:ext>
            </a:extLst>
          </p:cNvPr>
          <p:cNvSpPr txBox="1"/>
          <p:nvPr/>
        </p:nvSpPr>
        <p:spPr>
          <a:xfrm>
            <a:off x="1020332" y="4460066"/>
            <a:ext cx="354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https://</a:t>
            </a:r>
            <a:r>
              <a:rPr lang="en-US" sz="2000" i="1" dirty="0" err="1">
                <a:solidFill>
                  <a:schemeClr val="bg1"/>
                </a:solidFill>
              </a:rPr>
              <a:t>floto.cs.uchicago.edu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7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398F-FCCD-6849-B4E7-6D04B2FB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106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FLOTO DEPLOYMENTS </a:t>
            </a:r>
            <a:br>
              <a:rPr lang="en-US" dirty="0"/>
            </a:br>
            <a:r>
              <a:rPr lang="en-US" dirty="0"/>
              <a:t>and applications </a:t>
            </a:r>
          </a:p>
        </p:txBody>
      </p:sp>
      <p:pic>
        <p:nvPicPr>
          <p:cNvPr id="4" name="Google Shape;315;p14">
            <a:extLst>
              <a:ext uri="{FF2B5EF4-FFF2-40B4-BE49-F238E27FC236}">
                <a16:creationId xmlns:a16="http://schemas.microsoft.com/office/drawing/2014/main" id="{8792CC51-656B-464C-A84D-EA7849EDDF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2525" r="12517"/>
          <a:stretch/>
        </p:blipFill>
        <p:spPr>
          <a:xfrm>
            <a:off x="4744571" y="1359320"/>
            <a:ext cx="1887398" cy="189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4" descr="A tower with a satellite dish on top of it&#10;&#10;Description automatically generated">
            <a:extLst>
              <a:ext uri="{FF2B5EF4-FFF2-40B4-BE49-F238E27FC236}">
                <a16:creationId xmlns:a16="http://schemas.microsoft.com/office/drawing/2014/main" id="{3EA5E598-B233-A948-B3BA-C5FFC02CC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157" y="2487057"/>
            <a:ext cx="1610053" cy="2146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E014F-06CD-BB43-BD6A-89216AE49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67" y="3250118"/>
            <a:ext cx="2247290" cy="1567960"/>
          </a:xfrm>
          <a:prstGeom prst="rect">
            <a:avLst/>
          </a:prstGeom>
        </p:spPr>
      </p:pic>
      <p:pic>
        <p:nvPicPr>
          <p:cNvPr id="9" name="Google Shape;350;p15">
            <a:extLst>
              <a:ext uri="{FF2B5EF4-FFF2-40B4-BE49-F238E27FC236}">
                <a16:creationId xmlns:a16="http://schemas.microsoft.com/office/drawing/2014/main" id="{436CE981-37ED-0848-B483-A726DB2E34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8693" y="2487057"/>
            <a:ext cx="1116864" cy="13015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0C42D2-801B-AC49-A864-53EC7A6BAC1B}"/>
              </a:ext>
            </a:extLst>
          </p:cNvPr>
          <p:cNvSpPr txBox="1">
            <a:spLocks/>
          </p:cNvSpPr>
          <p:nvPr/>
        </p:nvSpPr>
        <p:spPr>
          <a:xfrm>
            <a:off x="430905" y="1226659"/>
            <a:ext cx="4260301" cy="372351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 3" pitchFamily="18" charset="2"/>
              <a:buChar char="●"/>
              <a:defRPr sz="20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914400" lvl="1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○"/>
              <a:defRPr sz="16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371600" lvl="2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■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828800" lvl="3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●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286000" lvl="4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○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743200" lvl="5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pitchFamily="18" charset="2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Chicago, IL</a:t>
            </a:r>
          </a:p>
          <a:p>
            <a:pPr lvl="1"/>
            <a:r>
              <a:rPr lang="en-US" dirty="0"/>
              <a:t>Logan Square and South Shore</a:t>
            </a:r>
          </a:p>
          <a:p>
            <a:r>
              <a:rPr lang="en-US" dirty="0"/>
              <a:t>Milwaukee, WI</a:t>
            </a:r>
          </a:p>
          <a:p>
            <a:pPr lvl="1"/>
            <a:r>
              <a:rPr lang="en-US" dirty="0"/>
              <a:t>Franklin Heights and Muskego Way </a:t>
            </a:r>
            <a:r>
              <a:rPr lang="en-US" dirty="0" err="1"/>
              <a:t>neighbourhoods</a:t>
            </a:r>
            <a:endParaRPr lang="en-US" dirty="0"/>
          </a:p>
          <a:p>
            <a:r>
              <a:rPr lang="en-US" dirty="0"/>
              <a:t>San Rafael, CA</a:t>
            </a:r>
          </a:p>
          <a:p>
            <a:r>
              <a:rPr lang="en-US" dirty="0"/>
              <a:t>Smaller deployments</a:t>
            </a:r>
          </a:p>
          <a:p>
            <a:pPr lvl="1"/>
            <a:r>
              <a:rPr lang="en-US" dirty="0"/>
              <a:t>Marion County, IL</a:t>
            </a:r>
          </a:p>
          <a:p>
            <a:pPr lvl="1"/>
            <a:r>
              <a:rPr lang="en-US" dirty="0"/>
              <a:t>University campuses</a:t>
            </a:r>
          </a:p>
          <a:p>
            <a:pPr lvl="1"/>
            <a:r>
              <a:rPr lang="en-US" dirty="0"/>
              <a:t>CS research projects/testbeds</a:t>
            </a:r>
          </a:p>
          <a:p>
            <a:pPr lvl="1"/>
            <a:r>
              <a:rPr lang="en-US" dirty="0" err="1"/>
              <a:t>Esnet</a:t>
            </a:r>
            <a:r>
              <a:rPr lang="en-US" dirty="0"/>
              <a:t>/SAIL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 err="1"/>
              <a:t>Netrics</a:t>
            </a:r>
            <a:r>
              <a:rPr lang="en-US" dirty="0"/>
              <a:t>, MSAK, Radar, </a:t>
            </a:r>
            <a:r>
              <a:rPr lang="en-US" dirty="0" err="1"/>
              <a:t>netUnicorn</a:t>
            </a:r>
            <a:r>
              <a:rPr lang="en-US" dirty="0"/>
              <a:t>, I2 (network optimization), ARA (rural communities)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7F03D-FA08-DC40-B5F1-5D10A89BC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6" y="1012093"/>
            <a:ext cx="2601042" cy="1474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277E5-EB58-6F46-9409-3DA38F13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1" y="-111500"/>
            <a:ext cx="2601042" cy="14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213B-7F63-A34C-92A0-B7EF2619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86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A few Application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BF6A2-36AB-0E44-BDD9-1C8B930EA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23225" r="-2254" b="-27186"/>
          <a:stretch/>
        </p:blipFill>
        <p:spPr>
          <a:xfrm>
            <a:off x="394446" y="731375"/>
            <a:ext cx="8749554" cy="70288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85428C-300C-2F44-A651-5A9FDFE59894}"/>
              </a:ext>
            </a:extLst>
          </p:cNvPr>
          <p:cNvGrpSpPr/>
          <p:nvPr/>
        </p:nvGrpSpPr>
        <p:grpSpPr>
          <a:xfrm>
            <a:off x="2410766" y="1979880"/>
            <a:ext cx="4521455" cy="1997518"/>
            <a:chOff x="2073308" y="2262908"/>
            <a:chExt cx="4521455" cy="199751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065E264-679F-6548-9C02-F9D0D09B62CB}"/>
                </a:ext>
              </a:extLst>
            </p:cNvPr>
            <p:cNvSpPr/>
            <p:nvPr/>
          </p:nvSpPr>
          <p:spPr>
            <a:xfrm>
              <a:off x="2073308" y="2262908"/>
              <a:ext cx="4521455" cy="192138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Autonomous Driving (</a:t>
              </a:r>
              <a:r>
                <a:rPr lang="en-US" b="1" dirty="0" err="1">
                  <a:solidFill>
                    <a:schemeClr val="bg1"/>
                  </a:solidFill>
                </a:rPr>
                <a:t>AutoLearn</a:t>
              </a:r>
              <a:r>
                <a:rPr lang="en-US" b="1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9" name="Google Shape;94;p9">
              <a:extLst>
                <a:ext uri="{FF2B5EF4-FFF2-40B4-BE49-F238E27FC236}">
                  <a16:creationId xmlns:a16="http://schemas.microsoft.com/office/drawing/2014/main" id="{2699641C-B138-1E4C-9311-6CDFB01D360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05475" y="2783098"/>
              <a:ext cx="1106211" cy="1200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5B40E9-710C-CB4C-80FE-55CF34DDC6A3}"/>
                </a:ext>
              </a:extLst>
            </p:cNvPr>
            <p:cNvSpPr txBox="1"/>
            <p:nvPr/>
          </p:nvSpPr>
          <p:spPr>
            <a:xfrm>
              <a:off x="2361849" y="2783098"/>
              <a:ext cx="294362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Data collection (sim and real)</a:t>
              </a:r>
            </a:p>
            <a:p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Machine Learning</a:t>
              </a:r>
            </a:p>
            <a:p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Verification (sim and real)</a:t>
              </a:r>
            </a:p>
            <a:p>
              <a:r>
                <a:rPr lang="en-US" dirty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Digital Twin (combined)</a:t>
              </a:r>
            </a:p>
            <a:p>
              <a:pPr marL="285750" indent="-285750">
                <a:buFontTx/>
                <a:buChar char="-"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0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AEE-7D25-1441-8823-66D4EA5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9CF8-BD79-6D4F-94A8-D908E521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10718"/>
            <a:ext cx="7772400" cy="35970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Dynamically changing space</a:t>
            </a:r>
          </a:p>
          <a:p>
            <a:pPr lvl="1"/>
            <a:r>
              <a:rPr lang="en-US" dirty="0"/>
              <a:t>A lot of churn across emergent opportunities and requirements</a:t>
            </a:r>
          </a:p>
          <a:p>
            <a:pPr lvl="1"/>
            <a:r>
              <a:rPr lang="en-US" dirty="0"/>
              <a:t>Objective-driven deployment: trad vs ”edge leverage” (ephemeral, rolling, mobile, etc.)</a:t>
            </a:r>
          </a:p>
          <a:p>
            <a:pPr lvl="1"/>
            <a:r>
              <a:rPr lang="en-US" dirty="0"/>
              <a:t>Center for exploration versus specific solutions – sharing hardware versus hardware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Configuration and deployment</a:t>
            </a:r>
          </a:p>
          <a:p>
            <a:pPr lvl="1"/>
            <a:r>
              <a:rPr lang="en-US" dirty="0"/>
              <a:t>Connectivity and networking, security</a:t>
            </a:r>
          </a:p>
          <a:p>
            <a:pPr lvl="1"/>
            <a:r>
              <a:rPr lang="en-US" dirty="0"/>
              <a:t>Configuration continuum: from bare metal to VMs to containers and beyond </a:t>
            </a:r>
          </a:p>
          <a:p>
            <a:pPr lvl="1"/>
            <a:r>
              <a:rPr lang="en-US" dirty="0"/>
              <a:t>Resource management (including data resources)</a:t>
            </a:r>
          </a:p>
          <a:p>
            <a:r>
              <a:rPr lang="en-US" dirty="0"/>
              <a:t>Research infrastructure</a:t>
            </a:r>
          </a:p>
          <a:p>
            <a:pPr lvl="1"/>
            <a:r>
              <a:rPr lang="en-US" dirty="0"/>
              <a:t>Chameleon, </a:t>
            </a:r>
            <a:r>
              <a:rPr lang="en-US" dirty="0" err="1"/>
              <a:t>CloudLab</a:t>
            </a:r>
            <a:r>
              <a:rPr lang="en-US" dirty="0"/>
              <a:t>, FABRIC, PAWR projects, OCT, SPHERE, and others</a:t>
            </a:r>
          </a:p>
          <a:p>
            <a:r>
              <a:rPr lang="en-US" dirty="0"/>
              <a:t>Translational approach: working with an engaged CS community</a:t>
            </a:r>
          </a:p>
        </p:txBody>
      </p:sp>
    </p:spTree>
    <p:extLst>
      <p:ext uri="{BB962C8B-B14F-4D97-AF65-F5344CB8AC3E}">
        <p14:creationId xmlns:p14="http://schemas.microsoft.com/office/powerpoint/2010/main" val="225224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eleon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87" y="1247553"/>
            <a:ext cx="4075636" cy="103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309" y="3312008"/>
            <a:ext cx="295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www.chameleoncloud.org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79D55-1D72-0748-8B28-B216BD98ADBF}"/>
              </a:ext>
            </a:extLst>
          </p:cNvPr>
          <p:cNvSpPr txBox="1"/>
          <p:nvPr/>
        </p:nvSpPr>
        <p:spPr>
          <a:xfrm>
            <a:off x="3141839" y="2157080"/>
            <a:ext cx="384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We’re here to change</a:t>
            </a:r>
          </a:p>
        </p:txBody>
      </p:sp>
    </p:spTree>
    <p:extLst>
      <p:ext uri="{BB962C8B-B14F-4D97-AF65-F5344CB8AC3E}">
        <p14:creationId xmlns:p14="http://schemas.microsoft.com/office/powerpoint/2010/main" val="3451051628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207406</TotalTime>
  <Words>690</Words>
  <Application>Microsoft Macintosh PowerPoint</Application>
  <PresentationFormat>On-screen Show (16:9)</PresentationFormat>
  <Paragraphs>97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Cabin</vt:lpstr>
      <vt:lpstr>Calibri</vt:lpstr>
      <vt:lpstr>Calibri Light</vt:lpstr>
      <vt:lpstr>Gill Sans MT</vt:lpstr>
      <vt:lpstr>Wingdings 3</vt:lpstr>
      <vt:lpstr>Urban Pop</vt:lpstr>
      <vt:lpstr>Custom Design</vt:lpstr>
      <vt:lpstr> </vt:lpstr>
      <vt:lpstr>PowerPoint Presentation</vt:lpstr>
      <vt:lpstr>Chameleon: AN Edge To cloud testbed</vt:lpstr>
      <vt:lpstr>CHI@Edge </vt:lpstr>
      <vt:lpstr>Floto: a discovery edge testbed</vt:lpstr>
      <vt:lpstr>FLOTO DEPLOYMENTS  and applications </vt:lpstr>
      <vt:lpstr>A few Application examples</vt:lpstr>
      <vt:lpstr>A few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Keahey, Katarzyna</dc:creator>
  <cp:lastModifiedBy>Keahey, Katarzyna</cp:lastModifiedBy>
  <cp:revision>80</cp:revision>
  <cp:lastPrinted>2023-02-20T20:42:11Z</cp:lastPrinted>
  <dcterms:created xsi:type="dcterms:W3CDTF">2021-10-05T18:57:14Z</dcterms:created>
  <dcterms:modified xsi:type="dcterms:W3CDTF">2024-06-25T09:03:10Z</dcterms:modified>
</cp:coreProperties>
</file>