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16"/>
  </p:notesMasterIdLst>
  <p:sldIdLst>
    <p:sldId id="256" r:id="rId3"/>
    <p:sldId id="399" r:id="rId4"/>
    <p:sldId id="400" r:id="rId5"/>
    <p:sldId id="398" r:id="rId6"/>
    <p:sldId id="266" r:id="rId7"/>
    <p:sldId id="405" r:id="rId8"/>
    <p:sldId id="354" r:id="rId9"/>
    <p:sldId id="406" r:id="rId10"/>
    <p:sldId id="378" r:id="rId11"/>
    <p:sldId id="401" r:id="rId12"/>
    <p:sldId id="341" r:id="rId13"/>
    <p:sldId id="323" r:id="rId14"/>
    <p:sldId id="403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4DA9"/>
    <a:srgbClr val="255075"/>
    <a:srgbClr val="00199A"/>
    <a:srgbClr val="A7D54C"/>
    <a:srgbClr val="2090EB"/>
    <a:srgbClr val="16B3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16"/>
    <p:restoredTop sz="83264" autoAdjust="0"/>
  </p:normalViewPr>
  <p:slideViewPr>
    <p:cSldViewPr snapToGrid="0" snapToObjects="1">
      <p:cViewPr varScale="1">
        <p:scale>
          <a:sx n="118" d="100"/>
          <a:sy n="118" d="100"/>
        </p:scale>
        <p:origin x="200" y="5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2696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2T22:38:50.06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0 16383,'0'0'0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8D67C7-C2B6-F446-8F3D-8CF7C318F415}" type="datetimeFigureOut">
              <a:rPr lang="en-US" smtClean="0"/>
              <a:t>1/11/24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0652F-8690-654A-A3BB-1E6DBE168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46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0652F-8690-654A-A3BB-1E6DBE168A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82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Cloud to IoT is a massive opportunity that challenges many assumptions we were making about infrastructure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0652F-8690-654A-A3BB-1E6DBE168A3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60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0652F-8690-654A-A3BB-1E6DBE168A3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90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0652F-8690-654A-A3BB-1E6DBE168A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70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c022190a0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dc022190a0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635 publications as of current counting – NOT including any publications from the Chameleon team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4715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UC</a:t>
            </a:r>
          </a:p>
          <a:p>
            <a:r>
              <a:rPr lang="en-US" dirty="0"/>
              <a:t>42x </a:t>
            </a:r>
            <a:r>
              <a:rPr lang="en-US" b="1" dirty="0"/>
              <a:t>Intel</a:t>
            </a:r>
            <a:r>
              <a:rPr lang="en-US" dirty="0"/>
              <a:t> nodes with 48 cores and 192GB of RAM, 10x </a:t>
            </a:r>
            <a:r>
              <a:rPr lang="en-US" b="1" dirty="0"/>
              <a:t>AMD</a:t>
            </a:r>
            <a:r>
              <a:rPr lang="en-US" dirty="0"/>
              <a:t> </a:t>
            </a:r>
            <a:r>
              <a:rPr lang="en-US" dirty="0" err="1"/>
              <a:t>Epyc</a:t>
            </a:r>
            <a:r>
              <a:rPr lang="en-US" dirty="0"/>
              <a:t> with 48 cores, 256GB of RAM, and a 960GB </a:t>
            </a:r>
            <a:r>
              <a:rPr lang="en-US" dirty="0" err="1"/>
              <a:t>NVMe</a:t>
            </a:r>
            <a:r>
              <a:rPr lang="en-US" dirty="0"/>
              <a:t> root disk. Additionally, a subset:</a:t>
            </a:r>
          </a:p>
          <a:p>
            <a:pPr lvl="1"/>
            <a:r>
              <a:rPr lang="en-US" dirty="0"/>
              <a:t>2 nodes, each with 2x Intel D7-P5510 7.68TB datacenter SSDs</a:t>
            </a:r>
          </a:p>
          <a:p>
            <a:pPr lvl="1"/>
            <a:r>
              <a:rPr lang="en-US" dirty="0"/>
              <a:t>2 nodes, each with 2x Samsung PM1733 7.68TB datacenter SSDs</a:t>
            </a:r>
          </a:p>
          <a:p>
            <a:pPr lvl="1"/>
            <a:r>
              <a:rPr lang="en-US" dirty="0"/>
              <a:t>2 nodes, each with 4x Samsung PM1733 1.92TB datacenter SSDs</a:t>
            </a:r>
          </a:p>
          <a:p>
            <a:pPr lvl="1"/>
            <a:r>
              <a:rPr lang="en-US" dirty="0"/>
              <a:t>2 nodes, each with 2x Corsair Force MP600 2TB consumer SSDs</a:t>
            </a:r>
          </a:p>
          <a:p>
            <a:r>
              <a:rPr lang="en-US" dirty="0"/>
              <a:t>2x: Intel Optane nodes with 112 Cores, 768GB of RAM, and 3TB of NVDIMMs</a:t>
            </a:r>
          </a:p>
          <a:p>
            <a:r>
              <a:rPr lang="en-US" dirty="0"/>
              <a:t>3x: Intel nodes with 4x Nvidia V100 GPUs connected by </a:t>
            </a:r>
            <a:r>
              <a:rPr lang="en-US" dirty="0" err="1"/>
              <a:t>NVLink</a:t>
            </a:r>
            <a:endParaRPr lang="en-US" dirty="0"/>
          </a:p>
          <a:p>
            <a:r>
              <a:rPr lang="en-US" dirty="0"/>
              <a:t>1x: Intel node with 4x Nvidia V100 GPUs connected by PCIe</a:t>
            </a:r>
          </a:p>
          <a:p>
            <a:r>
              <a:rPr lang="en-US" dirty="0"/>
              <a:t>16x of the regular compute nodes have HDR100 (100gb/s)  InfiniBand, as do all of the Optane and GPU nodes. All the SSD nodes have HDR (200gb/s) InfiniBand.</a:t>
            </a:r>
          </a:p>
          <a:p>
            <a:endParaRPr lang="en-US" dirty="0"/>
          </a:p>
          <a:p>
            <a:r>
              <a:rPr lang="en-US" dirty="0"/>
              <a:t>At TACC</a:t>
            </a:r>
          </a:p>
          <a:p>
            <a:r>
              <a:rPr lang="en-US" dirty="0"/>
              <a:t>32x compute_zen3: AMD nodes, each with 2x two AMD EPYC 7763 (128c / 256t), 256GB RAM, 480GB </a:t>
            </a:r>
            <a:r>
              <a:rPr lang="en-US" dirty="0" err="1"/>
              <a:t>ssd</a:t>
            </a:r>
            <a:r>
              <a:rPr lang="en-US" dirty="0"/>
              <a:t> storage.</a:t>
            </a:r>
          </a:p>
          <a:p>
            <a:r>
              <a:rPr lang="en-US" dirty="0"/>
              <a:t>8x gpu_mi100: same specs as compute_zen3, with addition of 2x AMD MI100 GPUs each</a:t>
            </a:r>
          </a:p>
          <a:p>
            <a:r>
              <a:rPr lang="en-US" dirty="0"/>
              <a:t>All 40 are connected via HDR100 </a:t>
            </a:r>
            <a:r>
              <a:rPr lang="en-US" dirty="0" err="1"/>
              <a:t>Infiniband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Volunteer sites:</a:t>
            </a:r>
          </a:p>
          <a:p>
            <a:r>
              <a:rPr lang="en-US" dirty="0"/>
              <a:t>NCAR: ARM Thunder Nodes</a:t>
            </a:r>
          </a:p>
          <a:p>
            <a:r>
              <a:rPr lang="en-US" dirty="0"/>
              <a:t>IIT, Northwestern, &amp; UIC: Chameleon Legacy program</a:t>
            </a:r>
          </a:p>
          <a:p>
            <a:r>
              <a:rPr lang="en-US" dirty="0"/>
              <a:t>Purdue: ~400 of their own </a:t>
            </a:r>
            <a:r>
              <a:rPr lang="en-US" dirty="0" err="1"/>
              <a:t>Haswells</a:t>
            </a:r>
            <a:r>
              <a:rPr lang="en-US" dirty="0"/>
              <a:t> added on an ephemeral basis to support </a:t>
            </a:r>
            <a:r>
              <a:rPr lang="en-US" dirty="0" err="1"/>
              <a:t>IndySCC</a:t>
            </a:r>
            <a:r>
              <a:rPr lang="en-US" dirty="0"/>
              <a:t> specifically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0652F-8690-654A-A3BB-1E6DBE168A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95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Highlight:</a:t>
            </a:r>
          </a:p>
          <a:p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Interfaces – everything goes via OpenStack-based API (even if it is just a veneer as for </a:t>
            </a:r>
            <a:r>
              <a:rPr lang="en-US" dirty="0" err="1"/>
              <a:t>CHI@Edge</a:t>
            </a:r>
            <a:r>
              <a:rPr lang="en-US" dirty="0"/>
              <a:t>)</a:t>
            </a:r>
          </a:p>
          <a:p>
            <a:pPr marL="171450" indent="-171450">
              <a:buFontTx/>
              <a:buChar char="-"/>
            </a:pPr>
            <a:r>
              <a:rPr lang="en-US" dirty="0"/>
              <a:t>Emphasis on *programmatic interfaces* with python-chi and </a:t>
            </a:r>
            <a:r>
              <a:rPr lang="en-US" dirty="0" err="1"/>
              <a:t>Jupyter</a:t>
            </a:r>
            <a:r>
              <a:rPr lang="en-US" dirty="0"/>
              <a:t> – they can be easily scripted/repeated (unlike GUI), preferred by most users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0652F-8690-654A-A3BB-1E6DBE168A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50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testbed:</a:t>
            </a:r>
            <a:r>
              <a:rPr lang="en-US" baseline="0" dirty="0"/>
              <a:t> you even get base images </a:t>
            </a:r>
            <a:r>
              <a:rPr lang="mr-IN" baseline="0" dirty="0"/>
              <a:t>–</a:t>
            </a:r>
            <a:r>
              <a:rPr lang="en-US" baseline="0" dirty="0"/>
              <a:t> ultimately also Prometheus and Swift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0652F-8690-654A-A3BB-1E6DBE168A3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82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Non-prescriptive!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0652F-8690-654A-A3BB-1E6DBE168A3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86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2022:  Middleware, ICSE, and SC (7846 SUs)</a:t>
            </a:r>
          </a:p>
          <a:p>
            <a:r>
              <a:rPr lang="en-US" sz="1200" dirty="0"/>
              <a:t>2023: ICPP, TPDS, SC23, FAST'23, OSDI'23, and Journal of Systems Research; 49,288 Sus)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0652F-8690-654A-A3BB-1E6DBE168A3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01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Anybody wants to find out more it is under the user experiments tab on our blog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0652F-8690-654A-A3BB-1E6DBE168A3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877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nav-banner-b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2890" y="4163785"/>
            <a:ext cx="17251076" cy="9978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72592" y="1417903"/>
            <a:ext cx="4509408" cy="1202142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72592" y="2714634"/>
            <a:ext cx="4509408" cy="60704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50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ECD5-515E-4817-8A06-1D2ED2C83850}" type="datetime4">
              <a:rPr lang="en-US" smtClean="0"/>
              <a:pPr/>
              <a:t>January 11, 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-72571" y="4163785"/>
            <a:ext cx="9407071" cy="4571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Chameleon-FullColor-fullsice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21" y="283436"/>
            <a:ext cx="3525818" cy="896565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870329" y="1144473"/>
            <a:ext cx="8694405" cy="45719"/>
          </a:xfrm>
          <a:prstGeom prst="rect">
            <a:avLst/>
          </a:prstGeom>
          <a:solidFill>
            <a:srgbClr val="2090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NU_Logo_black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539" y="4394228"/>
            <a:ext cx="739837" cy="443902"/>
          </a:xfrm>
          <a:prstGeom prst="rect">
            <a:avLst/>
          </a:prstGeom>
        </p:spPr>
      </p:pic>
      <p:pic>
        <p:nvPicPr>
          <p:cNvPr id="22" name="Picture 21" descr="University_of_Chicago_logo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21" y="4443528"/>
            <a:ext cx="1239780" cy="247956"/>
          </a:xfrm>
          <a:prstGeom prst="rect">
            <a:avLst/>
          </a:prstGeom>
        </p:spPr>
      </p:pic>
      <p:pic>
        <p:nvPicPr>
          <p:cNvPr id="26" name="Picture 25" descr="TACC-Logo-01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531" y="4443528"/>
            <a:ext cx="879165" cy="264205"/>
          </a:xfrm>
          <a:prstGeom prst="rect">
            <a:avLst/>
          </a:prstGeom>
        </p:spPr>
      </p:pic>
      <p:pic>
        <p:nvPicPr>
          <p:cNvPr id="27" name="Picture 26" descr="nsfb-[Converted]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60" y="4310299"/>
            <a:ext cx="502208" cy="502208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870329" y="1190192"/>
            <a:ext cx="2433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090EB"/>
                </a:solidFill>
              </a:rPr>
              <a:t>www. </a:t>
            </a:r>
            <a:r>
              <a:rPr lang="en-US" sz="1200" dirty="0" err="1">
                <a:solidFill>
                  <a:srgbClr val="2090EB"/>
                </a:solidFill>
              </a:rPr>
              <a:t>chameleoncloud.org</a:t>
            </a:r>
            <a:endParaRPr lang="en-US" sz="1200" dirty="0">
              <a:solidFill>
                <a:srgbClr val="2090EB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194" y="3982327"/>
            <a:ext cx="1523784" cy="11774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F0D49-D96E-2640-858A-DFAE31491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BAB9E0-9FA9-B94A-BFC6-F59B39A76B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C067AB-FF30-E541-AF7A-F7B7D80AD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6053C2-8B70-BB4E-A390-B20DB4D77A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006AF1-EC66-BE48-BF87-E3FBEA121D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39925C-44A8-5B46-B91B-586A260E5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2380-252E-A742-A283-86605F5F665F}" type="datetimeFigureOut">
              <a:rPr lang="en-US" smtClean="0"/>
              <a:t>1/11/24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56F96A-7653-7144-AD2B-7C6F804EC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5C3717-1127-874B-8BEB-7181A80F9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60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A3992-7655-6349-A6CC-ED4BAEC43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00E996-CCB6-4247-AD51-A86CAA969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2380-252E-A742-A283-86605F5F665F}" type="datetimeFigureOut">
              <a:rPr lang="en-US" smtClean="0"/>
              <a:t>1/11/24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928FCA-B764-9F4A-985D-310704326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381F1B-609B-6047-9CAA-7E6FA1A6A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20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1DF4E5-AE9E-174E-925F-CB1D578A7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2380-252E-A742-A283-86605F5F665F}" type="datetimeFigureOut">
              <a:rPr lang="en-US" smtClean="0"/>
              <a:t>1/11/24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9AAF88-6CCB-034B-9406-1CB964D52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5C32F6-A257-8240-819B-195350BD1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0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3156C-AF35-BA4D-83C4-C1C81BF42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6C578-F952-1946-AF39-B67B0ED8E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9E8DC0-A408-E94C-8339-3436DDE3BC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9ECCBA-8FF0-594A-88AC-00B112EAD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2380-252E-A742-A283-86605F5F665F}" type="datetimeFigureOut">
              <a:rPr lang="en-US" smtClean="0"/>
              <a:t>1/11/24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BF481A-EC05-8443-B93B-6E554A9CF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AC059-632F-544F-9676-85FF3C3AF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66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21DC5-E02A-7C45-B57B-29EF52759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30CE99-BDEF-7747-AEED-4C22E461BB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BAF61-A708-F646-9135-B4159B841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2F8972-2995-5244-BD6B-F17686515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2380-252E-A742-A283-86605F5F665F}" type="datetimeFigureOut">
              <a:rPr lang="en-US" smtClean="0"/>
              <a:t>1/11/24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27E57-1225-FE42-87C0-9235BB2C8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DCF88C-7688-B248-912B-8E4034C02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896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1039-0BD9-A849-8027-8F4B91421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5B1B22-B62C-FE44-9036-18B835305F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A5989-64F7-0849-9703-2F24EE05C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2380-252E-A742-A283-86605F5F665F}" type="datetimeFigureOut">
              <a:rPr lang="en-US" smtClean="0"/>
              <a:t>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6A385-A26B-A84E-BF14-594C09A12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A1436-0BB0-FB47-A1C2-4AA4A9B07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94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5A6639-B3BD-2844-B549-7586FC4507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0ED3E2-E5DE-D04D-9FFE-F41E77C575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26E8E-BCE4-C240-BE43-4E902C59E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2380-252E-A742-A283-86605F5F665F}" type="datetimeFigureOut">
              <a:rPr lang="en-US" smtClean="0"/>
              <a:t>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BF743-DD1A-DE4E-A308-188449A41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35C63-2602-A449-BE0B-4030F0DA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736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av-banner-b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683"/>
            <a:ext cx="12388186" cy="716572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1953800" y="4812507"/>
            <a:ext cx="2433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090EB"/>
                </a:solidFill>
              </a:rPr>
              <a:t>www. </a:t>
            </a:r>
            <a:r>
              <a:rPr lang="en-US" sz="1200" dirty="0" err="1">
                <a:solidFill>
                  <a:srgbClr val="2090EB"/>
                </a:solidFill>
              </a:rPr>
              <a:t>chameleoncloud.org</a:t>
            </a:r>
            <a:endParaRPr lang="en-US" sz="1200" dirty="0">
              <a:solidFill>
                <a:srgbClr val="2090EB"/>
              </a:solidFill>
            </a:endParaRPr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45431" y="4812507"/>
            <a:ext cx="26718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59202"/>
            <a:ext cx="7772400" cy="35970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D1919-1B5F-4141-B613-3E5C6008A186}" type="datetime4">
              <a:rPr lang="en-US" smtClean="0"/>
              <a:pPr/>
              <a:t>January 11, 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 descr="Chameleon-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683"/>
            <a:ext cx="2024846" cy="5138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nav-banner-b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683"/>
            <a:ext cx="12388186" cy="716572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953800" y="4812507"/>
            <a:ext cx="2433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090EB"/>
                </a:solidFill>
              </a:rPr>
              <a:t>www. </a:t>
            </a:r>
            <a:r>
              <a:rPr lang="en-US" sz="1200" dirty="0" err="1">
                <a:solidFill>
                  <a:srgbClr val="2090EB"/>
                </a:solidFill>
              </a:rPr>
              <a:t>chameleoncloud.org</a:t>
            </a:r>
            <a:endParaRPr lang="en-US" sz="1200" dirty="0">
              <a:solidFill>
                <a:srgbClr val="2090EB"/>
              </a:solidFill>
            </a:endParaRPr>
          </a:p>
        </p:txBody>
      </p:sp>
      <p:sp>
        <p:nvSpPr>
          <p:cNvPr id="1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45431" y="4812507"/>
            <a:ext cx="2671838" cy="2738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" name="Picture 19" descr="Chameleon-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683"/>
            <a:ext cx="2024846" cy="5138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A7B5-8BC9-491C-A887-7C3E7ED947D8}" type="datetime4">
              <a:rPr lang="en-US" smtClean="0"/>
              <a:pPr/>
              <a:t>January 11, 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152144"/>
            <a:ext cx="3657600" cy="29077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152144"/>
            <a:ext cx="3657600" cy="29077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151335"/>
            <a:ext cx="3657600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151335"/>
            <a:ext cx="3657600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4059253"/>
            <a:ext cx="7605568" cy="695933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ED0-40F2-434C-A848-B92581875164}" type="datetime4">
              <a:rPr lang="en-US" smtClean="0"/>
              <a:pPr/>
              <a:t>January 11, 2024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1657350"/>
            <a:ext cx="3657600" cy="24003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1657350"/>
            <a:ext cx="3657600" cy="2400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953800" y="4812507"/>
            <a:ext cx="2433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090EB"/>
                </a:solidFill>
              </a:rPr>
              <a:t>www. </a:t>
            </a:r>
            <a:r>
              <a:rPr lang="en-US" sz="1200" dirty="0" err="1">
                <a:solidFill>
                  <a:srgbClr val="2090EB"/>
                </a:solidFill>
              </a:rPr>
              <a:t>chameleoncloud.org</a:t>
            </a:r>
            <a:endParaRPr lang="en-US" sz="1200" dirty="0">
              <a:solidFill>
                <a:srgbClr val="2090EB"/>
              </a:solidFill>
            </a:endParaRPr>
          </a:p>
        </p:txBody>
      </p:sp>
      <p:sp>
        <p:nvSpPr>
          <p:cNvPr id="2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45431" y="4812507"/>
            <a:ext cx="2671838" cy="2738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4" name="Picture 23" descr="Chameleon-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683"/>
            <a:ext cx="2024846" cy="5138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nav-banner-b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683"/>
            <a:ext cx="12388186" cy="716572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1953800" y="4812507"/>
            <a:ext cx="2433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090EB"/>
                </a:solidFill>
              </a:rPr>
              <a:t>www. </a:t>
            </a:r>
            <a:r>
              <a:rPr lang="en-US" sz="1200" dirty="0" err="1">
                <a:solidFill>
                  <a:srgbClr val="2090EB"/>
                </a:solidFill>
              </a:rPr>
              <a:t>chameleoncloud.org</a:t>
            </a:r>
            <a:endParaRPr lang="en-US" sz="1200" dirty="0">
              <a:solidFill>
                <a:srgbClr val="2090EB"/>
              </a:solidFill>
            </a:endParaRPr>
          </a:p>
        </p:txBody>
      </p:sp>
      <p:sp>
        <p:nvSpPr>
          <p:cNvPr id="2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45431" y="4812507"/>
            <a:ext cx="2671838" cy="2738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2" name="Picture 21" descr="Chameleon-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683"/>
            <a:ext cx="2024846" cy="513818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457201"/>
            <a:ext cx="3886200" cy="314324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83DA4-3B24-449B-95CA-514EB7E30A99}" type="datetime4">
              <a:rPr lang="en-US" smtClean="0"/>
              <a:pPr/>
              <a:t>January 11, 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457200"/>
            <a:ext cx="3383280" cy="6858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7" y="1143000"/>
            <a:ext cx="3381375" cy="24717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42A60-4F6D-7C49-8F81-F5EBD20D3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9A97B7-3DC4-7342-86AF-E770C0FEC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F0C96-CD8C-0C4E-9D3F-231D0F862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2380-252E-A742-A283-86605F5F665F}" type="datetimeFigureOut">
              <a:rPr lang="en-US" smtClean="0"/>
              <a:t>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22B70-384F-CB41-8255-2404FA36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3B459-3E5C-0548-971B-5A689032D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087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D0E82-D8F7-DF44-B727-915699FF1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74C48-19A8-9542-AD75-687521A6C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D1FD1-D5D7-0C42-97C7-030A00214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2380-252E-A742-A283-86605F5F665F}" type="datetimeFigureOut">
              <a:rPr lang="en-US" smtClean="0"/>
              <a:t>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00F50-10FF-6E49-B019-83CA70638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5FE0C-F42D-D745-BF3A-67CC9F566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32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43293-91D6-CD45-AD33-5A3EB11CE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32C25-21D2-674A-A52E-32FBE4099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5473EB-21FC-1A45-89A3-766A23348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2380-252E-A742-A283-86605F5F665F}" type="datetimeFigureOut">
              <a:rPr lang="en-US" smtClean="0"/>
              <a:t>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73C81-6BBF-4949-994B-D965BA7DE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5A186-8285-C640-A9C1-54976E8F0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428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5223E-7041-B348-A21A-404581166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CAC93-92F9-9E42-AC49-1E1630E7F3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A1864F-0839-D846-B72F-D077A41118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9396C3-DC4E-A14D-814B-1D398B456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2380-252E-A742-A283-86605F5F665F}" type="datetimeFigureOut">
              <a:rPr lang="en-US" smtClean="0"/>
              <a:t>1/11/24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6B792A-F6B9-F843-8FEF-00D23B616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B4DA91-1913-4043-BB7B-3CF50EF0C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392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8339"/>
            <a:ext cx="7772400" cy="85725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950321"/>
            <a:ext cx="7772400" cy="364430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4812507"/>
            <a:ext cx="1981200" cy="273844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42120D2-3948-4F8F-BE5D-E7E7D97880B2}" type="datetime4">
              <a:rPr lang="en-US" smtClean="0"/>
              <a:pPr/>
              <a:t>January 11, 2024</a:t>
            </a:fld>
            <a:endParaRPr lang="en-US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4812507"/>
            <a:ext cx="2895600" cy="273844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4812507"/>
            <a:ext cx="457200" cy="273844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9" r:id="rId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cap="all" baseline="0">
          <a:solidFill>
            <a:srgbClr val="2090EB"/>
          </a:solidFill>
          <a:latin typeface="Calibri"/>
          <a:ea typeface="+mj-ea"/>
          <a:cs typeface="Calibri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bg1"/>
          </a:solidFill>
          <a:latin typeface="Calibri"/>
          <a:ea typeface="+mn-ea"/>
          <a:cs typeface="Calibri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bg1"/>
          </a:solidFill>
          <a:latin typeface="Calibri"/>
          <a:ea typeface="+mn-ea"/>
          <a:cs typeface="Calibri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bg1"/>
          </a:solidFill>
          <a:latin typeface="Calibri"/>
          <a:ea typeface="+mn-ea"/>
          <a:cs typeface="Calibri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bg1"/>
          </a:solidFill>
          <a:latin typeface="Calibri"/>
          <a:ea typeface="+mn-ea"/>
          <a:cs typeface="Calibri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bg1"/>
          </a:solidFill>
          <a:latin typeface="Calibri"/>
          <a:ea typeface="+mn-ea"/>
          <a:cs typeface="Calibri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70249E-AD26-6249-B1B1-DCC8B23CB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0CE034-FC1F-314F-B089-49542F20D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961A4-E722-FB4D-B530-B3C7C138FE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12380-252E-A742-A283-86605F5F665F}" type="datetimeFigureOut">
              <a:rPr lang="en-US" smtClean="0"/>
              <a:t>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6A003-A338-2640-BFE8-B0E5D5C8BF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A91F7-1D05-C04B-9EB4-95C2DC2C8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551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38.jpeg"/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11" Type="http://schemas.openxmlformats.org/officeDocument/2006/relationships/image" Target="../media/image36.JPG"/><Relationship Id="rId5" Type="http://schemas.openxmlformats.org/officeDocument/2006/relationships/image" Target="../media/image30.jpeg"/><Relationship Id="rId15" Type="http://schemas.openxmlformats.org/officeDocument/2006/relationships/image" Target="../media/image40.png"/><Relationship Id="rId10" Type="http://schemas.openxmlformats.org/officeDocument/2006/relationships/image" Target="../media/image35.tiff"/><Relationship Id="rId4" Type="http://schemas.openxmlformats.org/officeDocument/2006/relationships/image" Target="../media/image29.jpeg"/><Relationship Id="rId9" Type="http://schemas.openxmlformats.org/officeDocument/2006/relationships/image" Target="../media/image34.tiff"/><Relationship Id="rId1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hameleoncloud.org/blog/category/education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4" Type="http://schemas.openxmlformats.org/officeDocument/2006/relationships/hyperlink" Target="https://chameleoncloud.org/chameleon-cloud-users-meeting/user-meeting-2023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75407" y="1538287"/>
            <a:ext cx="7883582" cy="744842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rgbClr val="2090EB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/>
              <a:t>Chameleon: An Edge to cloud Testbed for Computer Science Systems Research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907951" y="2272231"/>
            <a:ext cx="7582793" cy="158854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None/>
              <a:defRPr sz="20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Kate </a:t>
            </a:r>
            <a:r>
              <a:rPr lang="en-US" sz="1600" b="1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Keahey</a:t>
            </a:r>
            <a:r>
              <a:rPr lang="en-US" sz="160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</a:p>
          <a:p>
            <a:r>
              <a:rPr lang="en-US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Mathematics and CS Division,  Argonne National Laboratory </a:t>
            </a:r>
          </a:p>
          <a:p>
            <a:r>
              <a:rPr lang="en-US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CS Department, University of Chicago</a:t>
            </a:r>
          </a:p>
          <a:p>
            <a:r>
              <a:rPr lang="en-US" sz="1600" i="1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keahey@anl.gov</a:t>
            </a:r>
            <a:endParaRPr lang="en-US" sz="1600" i="1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561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38F241F1-A6C8-4847-A4B2-F5D6C7C9E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679" y="672952"/>
            <a:ext cx="2238390" cy="125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F1C1729-37D7-DA4E-A201-1BACDAB145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0" b="4020"/>
          <a:stretch/>
        </p:blipFill>
        <p:spPr bwMode="auto">
          <a:xfrm>
            <a:off x="3513564" y="576067"/>
            <a:ext cx="1246153" cy="140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915C7E-3C43-A84B-A3E8-B7422B94EE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456" y="1487"/>
            <a:ext cx="2785729" cy="2089296"/>
          </a:xfrm>
          <a:prstGeom prst="rect">
            <a:avLst/>
          </a:prstGeom>
        </p:spPr>
      </p:pic>
      <p:pic>
        <p:nvPicPr>
          <p:cNvPr id="15" name="Picture 14" descr="A picture containing indoor&#10;&#10;Description automatically generated">
            <a:extLst>
              <a:ext uri="{FF2B5EF4-FFF2-40B4-BE49-F238E27FC236}">
                <a16:creationId xmlns:a16="http://schemas.microsoft.com/office/drawing/2014/main" id="{48044081-1C4D-1E45-A991-005BF8CE8E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831" y="592061"/>
            <a:ext cx="1782694" cy="1329147"/>
          </a:xfrm>
          <a:prstGeom prst="rect">
            <a:avLst/>
          </a:prstGeom>
        </p:spPr>
      </p:pic>
      <p:pic>
        <p:nvPicPr>
          <p:cNvPr id="11" name="Picture 10" descr="SC17 Awards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5" b="25507"/>
          <a:stretch/>
        </p:blipFill>
        <p:spPr>
          <a:xfrm>
            <a:off x="1439994" y="3260885"/>
            <a:ext cx="2172531" cy="13769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5" y="-29536"/>
            <a:ext cx="7772400" cy="857250"/>
          </a:xfrm>
        </p:spPr>
        <p:txBody>
          <a:bodyPr>
            <a:normAutofit/>
          </a:bodyPr>
          <a:lstStyle/>
          <a:p>
            <a:r>
              <a:rPr lang="en-US" dirty="0"/>
              <a:t>Not just a testbed, a community</a:t>
            </a:r>
          </a:p>
        </p:txBody>
      </p:sp>
      <p:pic>
        <p:nvPicPr>
          <p:cNvPr id="4" name="Picture 3" descr="yuyu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" y="2022776"/>
            <a:ext cx="1743088" cy="1307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l="7643" r="7875"/>
          <a:stretch/>
        </p:blipFill>
        <p:spPr>
          <a:xfrm>
            <a:off x="6757305" y="1524578"/>
            <a:ext cx="2386695" cy="2118834"/>
          </a:xfrm>
          <a:prstGeom prst="rect">
            <a:avLst/>
          </a:prstGeom>
        </p:spPr>
      </p:pic>
      <p:pic>
        <p:nvPicPr>
          <p:cNvPr id="8" name="Picture 7" descr="sdx.tiff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184" y="1302500"/>
            <a:ext cx="2854740" cy="1039917"/>
          </a:xfrm>
          <a:prstGeom prst="rect">
            <a:avLst/>
          </a:prstGeom>
        </p:spPr>
      </p:pic>
      <p:pic>
        <p:nvPicPr>
          <p:cNvPr id="6" name="Picture 5" descr="IMG_1695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31" b="17369"/>
          <a:stretch/>
        </p:blipFill>
        <p:spPr>
          <a:xfrm>
            <a:off x="4855606" y="3482145"/>
            <a:ext cx="1712129" cy="116640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943337" y="1875761"/>
            <a:ext cx="49212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Supporting research projects in architecture, operating systems design, virtualization, power management, real-time analysis, security, storage systems, databases, networking, machine learning, neural networks, data science, and many others.</a:t>
            </a:r>
          </a:p>
        </p:txBody>
      </p:sp>
      <p:pic>
        <p:nvPicPr>
          <p:cNvPr id="18" name="Picture 17" descr="Walker research team.png">
            <a:extLst>
              <a:ext uri="{FF2B5EF4-FFF2-40B4-BE49-F238E27FC236}">
                <a16:creationId xmlns:a16="http://schemas.microsoft.com/office/drawing/2014/main" id="{ECAE62AA-CA75-D441-8C5E-7FCC9A84A2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35" y="3319597"/>
            <a:ext cx="1758158" cy="13186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42C166-D7DC-0048-851C-2E24B1A6FAEE}"/>
              </a:ext>
            </a:extLst>
          </p:cNvPr>
          <p:cNvSpPr txBox="1"/>
          <p:nvPr/>
        </p:nvSpPr>
        <p:spPr>
          <a:xfrm>
            <a:off x="4294332" y="4709279"/>
            <a:ext cx="4981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Check out user experiment stories on our blog:</a:t>
            </a:r>
          </a:p>
          <a:p>
            <a:r>
              <a:rPr lang="en-US" sz="1400" dirty="0">
                <a:solidFill>
                  <a:schemeClr val="bg1"/>
                </a:solidFill>
              </a:rPr>
              <a:t>https://</a:t>
            </a:r>
            <a:r>
              <a:rPr lang="en-US" sz="1400" dirty="0" err="1">
                <a:solidFill>
                  <a:schemeClr val="bg1"/>
                </a:solidFill>
              </a:rPr>
              <a:t>www.chameleoncloud.org</a:t>
            </a:r>
            <a:r>
              <a:rPr lang="en-US" sz="1400" dirty="0">
                <a:solidFill>
                  <a:schemeClr val="bg1"/>
                </a:solidFill>
              </a:rPr>
              <a:t>/blog/category/user-experiments/</a:t>
            </a:r>
          </a:p>
        </p:txBody>
      </p:sp>
      <p:pic>
        <p:nvPicPr>
          <p:cNvPr id="14" name="Picture 13" descr="SC19 student 2.jpg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3" r="19751" b="19570"/>
          <a:stretch/>
        </p:blipFill>
        <p:spPr>
          <a:xfrm>
            <a:off x="-1" y="3330539"/>
            <a:ext cx="2010793" cy="1307317"/>
          </a:xfrm>
          <a:prstGeom prst="rect">
            <a:avLst/>
          </a:prstGeom>
        </p:spPr>
      </p:pic>
      <p:pic>
        <p:nvPicPr>
          <p:cNvPr id="13" name="Picture 12" descr="SC19 student.jpg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" t="22697" b="16421"/>
          <a:stretch/>
        </p:blipFill>
        <p:spPr>
          <a:xfrm>
            <a:off x="6567734" y="3370224"/>
            <a:ext cx="2590833" cy="126834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7AFE9D2-915E-234A-BEFA-F657A156D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98" y="629243"/>
            <a:ext cx="1874451" cy="140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590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C3AEE-7D25-1441-8823-66D4EA568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19CF8-BD79-6D4F-94A8-D908E5217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10718"/>
            <a:ext cx="7772400" cy="3597009"/>
          </a:xfrm>
        </p:spPr>
        <p:txBody>
          <a:bodyPr>
            <a:normAutofit fontScale="92500"/>
          </a:bodyPr>
          <a:lstStyle/>
          <a:p>
            <a:r>
              <a:rPr lang="en-US" dirty="0"/>
              <a:t>Chameleon is a cloud that evolves as the scientific frontier advances </a:t>
            </a:r>
          </a:p>
          <a:p>
            <a:pPr lvl="1"/>
            <a:r>
              <a:rPr lang="en-US" dirty="0"/>
              <a:t>Bare metal reconfiguration, direct resource access</a:t>
            </a:r>
          </a:p>
          <a:p>
            <a:pPr lvl="1"/>
            <a:r>
              <a:rPr lang="en-US" dirty="0"/>
              <a:t>Diverse range of hardware including innovative offerings in disaggregated hardware</a:t>
            </a:r>
          </a:p>
          <a:p>
            <a:r>
              <a:rPr lang="en-US" dirty="0"/>
              <a:t>An open platform for reproducible systems research</a:t>
            </a:r>
          </a:p>
          <a:p>
            <a:pPr lvl="1"/>
            <a:r>
              <a:rPr lang="en-US" dirty="0"/>
              <a:t>Support for practical reproducibility including </a:t>
            </a:r>
            <a:r>
              <a:rPr lang="en-US" b="1" dirty="0"/>
              <a:t>programmatic interface to the testbed via </a:t>
            </a:r>
            <a:r>
              <a:rPr lang="en-US" b="1" dirty="0" err="1"/>
              <a:t>Jupyter</a:t>
            </a:r>
            <a:r>
              <a:rPr lang="en-US" dirty="0"/>
              <a:t>, an </a:t>
            </a:r>
            <a:r>
              <a:rPr lang="en-US" b="1" dirty="0"/>
              <a:t>experiment sharing hub</a:t>
            </a:r>
            <a:r>
              <a:rPr lang="en-US" dirty="0"/>
              <a:t> (</a:t>
            </a:r>
            <a:r>
              <a:rPr lang="en-US" dirty="0" err="1"/>
              <a:t>Trovi</a:t>
            </a:r>
            <a:r>
              <a:rPr lang="en-US" dirty="0"/>
              <a:t>), and </a:t>
            </a:r>
            <a:r>
              <a:rPr lang="en-US" b="1" dirty="0"/>
              <a:t>Chameleon </a:t>
            </a:r>
            <a:r>
              <a:rPr lang="en-US" b="1" dirty="0" err="1"/>
              <a:t>daypass</a:t>
            </a:r>
            <a:r>
              <a:rPr lang="en-US" b="1" dirty="0"/>
              <a:t> </a:t>
            </a:r>
            <a:r>
              <a:rPr lang="en-US" dirty="0"/>
              <a:t>for access supporting reproducibility</a:t>
            </a:r>
          </a:p>
          <a:p>
            <a:r>
              <a:rPr lang="en-US" dirty="0"/>
              <a:t>Not just a testbed, a community of users</a:t>
            </a:r>
          </a:p>
          <a:p>
            <a:pPr lvl="1"/>
            <a:r>
              <a:rPr lang="en-US" dirty="0"/>
              <a:t>9,000+ users, 1,000+ projects, 642 publications (lower bound) and counting</a:t>
            </a:r>
          </a:p>
          <a:p>
            <a:pPr lvl="1"/>
            <a:r>
              <a:rPr lang="en-US" dirty="0"/>
              <a:t>New research constitutes the most significant use of the testbed</a:t>
            </a:r>
          </a:p>
          <a:p>
            <a:pPr lvl="1"/>
            <a:r>
              <a:rPr lang="en-US" dirty="0"/>
              <a:t>New focus on pioneering digital content use especially in education and reproducibility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240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meleon-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987" y="1247553"/>
            <a:ext cx="4075636" cy="10342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03309" y="3312008"/>
            <a:ext cx="2958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www.chameleoncloud.org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B79D55-1D72-0748-8B28-B216BD98ADBF}"/>
              </a:ext>
            </a:extLst>
          </p:cNvPr>
          <p:cNvSpPr txBox="1"/>
          <p:nvPr/>
        </p:nvSpPr>
        <p:spPr>
          <a:xfrm>
            <a:off x="3141839" y="2157080"/>
            <a:ext cx="3845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We’re here to change</a:t>
            </a:r>
          </a:p>
        </p:txBody>
      </p:sp>
    </p:spTree>
    <p:extLst>
      <p:ext uri="{BB962C8B-B14F-4D97-AF65-F5344CB8AC3E}">
        <p14:creationId xmlns:p14="http://schemas.microsoft.com/office/powerpoint/2010/main" val="3451051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5DE1E-026A-924F-99CC-BDDFABE5A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Highlight: </a:t>
            </a:r>
            <a:r>
              <a:rPr lang="en-US" dirty="0" err="1"/>
              <a:t>InDYSCC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F8BDE-4983-D340-AB71-09FEC8DE3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895209"/>
            <a:ext cx="5580246" cy="421580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Educational projects over the last 2 years </a:t>
            </a:r>
          </a:p>
          <a:p>
            <a:pPr lvl="1"/>
            <a:r>
              <a:rPr lang="en-US" dirty="0"/>
              <a:t>’21/’22: 76 projects total / 30 teaching a class/course</a:t>
            </a:r>
          </a:p>
          <a:p>
            <a:pPr lvl="1"/>
            <a:r>
              <a:rPr lang="en-US" dirty="0"/>
              <a:t>’22/’23: 91 projects total / 32 teaching a class/course</a:t>
            </a:r>
          </a:p>
          <a:p>
            <a:pPr lvl="1"/>
            <a:r>
              <a:rPr lang="en-US" dirty="0"/>
              <a:t>Educational projects include: exploration/developing educational materials, use in classes, targeted training/one-off education events (e.g., summer schools), tutorials, hackathons, student competitions </a:t>
            </a:r>
          </a:p>
          <a:p>
            <a:r>
              <a:rPr lang="en-US" dirty="0" err="1"/>
              <a:t>IndySCC</a:t>
            </a:r>
            <a:r>
              <a:rPr lang="en-US" dirty="0"/>
              <a:t>: a non-course educational use example</a:t>
            </a:r>
          </a:p>
          <a:p>
            <a:pPr lvl="1"/>
            <a:r>
              <a:rPr lang="en-US" dirty="0" err="1"/>
              <a:t>IndySCC</a:t>
            </a:r>
            <a:r>
              <a:rPr lang="en-US" dirty="0"/>
              <a:t>: major International student competition held annually at the Supercomputing conference, combined with instruction and skill development activities over the leading up period</a:t>
            </a:r>
          </a:p>
          <a:p>
            <a:pPr lvl="1"/>
            <a:r>
              <a:rPr lang="en-US" dirty="0"/>
              <a:t>Objective: achieve the best performance within a power budget over a 49 hour competition </a:t>
            </a:r>
          </a:p>
          <a:p>
            <a:pPr lvl="1"/>
            <a:r>
              <a:rPr lang="en-US" dirty="0"/>
              <a:t>Hosted on Chameleon since 2021: 5 teams (2021); 11 (out of 28) teams (2022), 15 teams (out of 34) teams (2023)  </a:t>
            </a:r>
          </a:p>
          <a:p>
            <a:r>
              <a:rPr lang="en-US" dirty="0"/>
              <a:t>Blog: </a:t>
            </a:r>
            <a:r>
              <a:rPr lang="en-US" dirty="0">
                <a:hlinkClick r:id="rId3"/>
              </a:rPr>
              <a:t>https://chameleoncloud.org/blog/category/education/</a:t>
            </a:r>
            <a:endParaRPr lang="en-US" dirty="0"/>
          </a:p>
          <a:p>
            <a:r>
              <a:rPr lang="en-US" dirty="0"/>
              <a:t>User videos: </a:t>
            </a:r>
            <a:r>
              <a:rPr lang="en-US" dirty="0">
                <a:hlinkClick r:id="rId4"/>
              </a:rPr>
              <a:t>https://chameleoncloud.org/chameleon-cloud-users-meeting/user-meeting-2023/</a:t>
            </a:r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20088363-17A8-874E-B8FC-3CB0C31A9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563" y="2427507"/>
            <a:ext cx="2467347" cy="184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304340-02F9-6B45-8F96-728FE4A664FE}"/>
              </a:ext>
            </a:extLst>
          </p:cNvPr>
          <p:cNvSpPr txBox="1"/>
          <p:nvPr/>
        </p:nvSpPr>
        <p:spPr>
          <a:xfrm>
            <a:off x="6497939" y="4229036"/>
            <a:ext cx="2574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bg1"/>
                </a:solidFill>
              </a:rPr>
              <a:t>Georgia Tech team showing off their HPL run at SC’22</a:t>
            </a:r>
          </a:p>
          <a:p>
            <a:pPr algn="ctr"/>
            <a:endParaRPr lang="en-US" sz="1200" i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CA2731-6406-8C42-AA69-461F529BB09A}"/>
              </a:ext>
            </a:extLst>
          </p:cNvPr>
          <p:cNvSpPr txBox="1"/>
          <p:nvPr/>
        </p:nvSpPr>
        <p:spPr>
          <a:xfrm>
            <a:off x="6534030" y="1961314"/>
            <a:ext cx="2574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bg1"/>
                </a:solidFill>
              </a:rPr>
              <a:t>Team Indonesia competing during a power outage at SC’22</a:t>
            </a:r>
          </a:p>
          <a:p>
            <a:pPr algn="ctr"/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59F6357-D8CC-2F43-B093-C9E561E14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030" y="69143"/>
            <a:ext cx="2467347" cy="185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585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Chameleon in a nutshell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01916"/>
            <a:ext cx="8327572" cy="398027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From large to small – diversity  and scale in hardware:</a:t>
            </a:r>
          </a:p>
          <a:p>
            <a:pPr lvl="1"/>
            <a:r>
              <a:rPr lang="en-US" b="1" dirty="0"/>
              <a:t>Supercomputing datacenters </a:t>
            </a:r>
            <a:r>
              <a:rPr lang="en-US" dirty="0"/>
              <a:t>(UC, TACC) over 100G network – to </a:t>
            </a:r>
            <a:r>
              <a:rPr lang="en-US" b="1" dirty="0"/>
              <a:t>edge devices</a:t>
            </a:r>
          </a:p>
          <a:p>
            <a:pPr lvl="1"/>
            <a:r>
              <a:rPr lang="en-US" b="1" dirty="0"/>
              <a:t>Diverse: </a:t>
            </a:r>
            <a:r>
              <a:rPr lang="en-US" dirty="0"/>
              <a:t>FPGAs, GPUs, </a:t>
            </a:r>
            <a:r>
              <a:rPr lang="en-US" dirty="0" err="1"/>
              <a:t>NVMe</a:t>
            </a:r>
            <a:r>
              <a:rPr lang="en-US" dirty="0"/>
              <a:t>, NVDIMMs, Corsa switches, edge devices via </a:t>
            </a:r>
            <a:r>
              <a:rPr lang="en-US" dirty="0" err="1"/>
              <a:t>CHI@Edge</a:t>
            </a:r>
            <a:r>
              <a:rPr lang="en-US" dirty="0"/>
              <a:t>, etc.</a:t>
            </a:r>
          </a:p>
          <a:p>
            <a:pPr lvl="1"/>
            <a:r>
              <a:rPr lang="en-US" b="1" dirty="0"/>
              <a:t>Distributed: CHI-in-a-Box</a:t>
            </a:r>
            <a:r>
              <a:rPr lang="en-US" dirty="0"/>
              <a:t> sites at </a:t>
            </a:r>
            <a:r>
              <a:rPr lang="en-US" b="1" dirty="0"/>
              <a:t>IIT, NCAR, Northwestern, and UIC </a:t>
            </a:r>
            <a:r>
              <a:rPr lang="en-US" dirty="0"/>
              <a:t>– and more</a:t>
            </a:r>
          </a:p>
          <a:p>
            <a:r>
              <a:rPr lang="en-US" dirty="0"/>
              <a:t>Chameleons like to change – testbed that adapts to your experimental needs</a:t>
            </a:r>
          </a:p>
          <a:p>
            <a:pPr lvl="1"/>
            <a:r>
              <a:rPr lang="en-US" b="1" dirty="0"/>
              <a:t>From bare metal reconfigurability/isolation</a:t>
            </a:r>
            <a:r>
              <a:rPr lang="en-US" dirty="0"/>
              <a:t> -- KVM cloud – to containers for edge</a:t>
            </a:r>
          </a:p>
          <a:p>
            <a:pPr lvl="1"/>
            <a:r>
              <a:rPr lang="en-US" dirty="0"/>
              <a:t>Capabilities: power on/off, reboot, custom kernel boot, serial console access, etc. </a:t>
            </a:r>
          </a:p>
          <a:p>
            <a:r>
              <a:rPr lang="en-US" dirty="0"/>
              <a:t>Based on mainstream open source – proud to be cheap!</a:t>
            </a:r>
          </a:p>
          <a:p>
            <a:pPr lvl="1"/>
            <a:r>
              <a:rPr lang="en-US" dirty="0"/>
              <a:t>50% leveraging and influencing </a:t>
            </a:r>
            <a:r>
              <a:rPr lang="en-US" b="1" dirty="0"/>
              <a:t>OpenStack</a:t>
            </a:r>
            <a:r>
              <a:rPr lang="en-US" dirty="0"/>
              <a:t> + 50% “special sauce” </a:t>
            </a:r>
          </a:p>
          <a:p>
            <a:r>
              <a:rPr lang="en-US" dirty="0"/>
              <a:t>Promoting disruption in digital artifact sharing</a:t>
            </a:r>
          </a:p>
          <a:p>
            <a:pPr lvl="1"/>
            <a:r>
              <a:rPr lang="en-US" dirty="0"/>
              <a:t>Integration with </a:t>
            </a:r>
            <a:r>
              <a:rPr lang="en-US" b="1" dirty="0" err="1"/>
              <a:t>Jupyter</a:t>
            </a:r>
            <a:r>
              <a:rPr lang="en-US" dirty="0"/>
              <a:t> for non-transactional experiment packaging</a:t>
            </a:r>
          </a:p>
          <a:p>
            <a:pPr lvl="1"/>
            <a:r>
              <a:rPr lang="en-US" b="1" dirty="0" err="1"/>
              <a:t>Trovi</a:t>
            </a:r>
            <a:r>
              <a:rPr lang="en-US" dirty="0"/>
              <a:t> for experiment sharing and discovery, </a:t>
            </a:r>
            <a:r>
              <a:rPr lang="en-US" b="1" dirty="0"/>
              <a:t>Chameleon </a:t>
            </a:r>
            <a:r>
              <a:rPr lang="en-US" b="1" dirty="0" err="1"/>
              <a:t>Daypass</a:t>
            </a:r>
            <a:r>
              <a:rPr lang="en-US" b="1" dirty="0"/>
              <a:t> </a:t>
            </a:r>
            <a:r>
              <a:rPr lang="en-US" dirty="0"/>
              <a:t>for access sharing</a:t>
            </a:r>
          </a:p>
          <a:p>
            <a:pPr lvl="1"/>
            <a:r>
              <a:rPr lang="en-US" dirty="0"/>
              <a:t>Reproducibility and education: digital sharing killer apps! </a:t>
            </a:r>
          </a:p>
          <a:p>
            <a:pPr lvl="1"/>
            <a:endParaRPr lang="en-US" dirty="0"/>
          </a:p>
        </p:txBody>
      </p:sp>
      <p:pic>
        <p:nvPicPr>
          <p:cNvPr id="4" name="Picture 3" descr="A picture containing toy&#10;&#10;Description automatically generated">
            <a:extLst>
              <a:ext uri="{FF2B5EF4-FFF2-40B4-BE49-F238E27FC236}">
                <a16:creationId xmlns:a16="http://schemas.microsoft.com/office/drawing/2014/main" id="{2FFED6C4-DAA5-9444-93F7-B8200A357B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91" y="2686173"/>
            <a:ext cx="1231900" cy="1231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B3F004-0DEB-BC45-AF78-35108D8071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671" y="368176"/>
            <a:ext cx="984189" cy="98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83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9"/>
          <p:cNvSpPr txBox="1">
            <a:spLocks noGrp="1"/>
          </p:cNvSpPr>
          <p:nvPr>
            <p:ph type="title"/>
          </p:nvPr>
        </p:nvSpPr>
        <p:spPr>
          <a:xfrm>
            <a:off x="631450" y="178474"/>
            <a:ext cx="86280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testbed </a:t>
            </a:r>
            <a:r>
              <a:rPr lang="en" sz="3000" dirty="0"/>
              <a:t>BY THE NUMBERS</a:t>
            </a:r>
            <a:endParaRPr sz="3000" dirty="0"/>
          </a:p>
        </p:txBody>
      </p:sp>
      <p:sp>
        <p:nvSpPr>
          <p:cNvPr id="78" name="Google Shape;78;p9"/>
          <p:cNvSpPr/>
          <p:nvPr/>
        </p:nvSpPr>
        <p:spPr>
          <a:xfrm>
            <a:off x="631450" y="145138"/>
            <a:ext cx="2011500" cy="2011500"/>
          </a:xfrm>
          <a:prstGeom prst="ellipse">
            <a:avLst/>
          </a:prstGeom>
          <a:solidFill>
            <a:srgbClr val="CEEF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Cabin"/>
                <a:ea typeface="Cabin"/>
                <a:cs typeface="Cabin"/>
                <a:sym typeface="Cabin"/>
              </a:rPr>
              <a:t>600+</a:t>
            </a:r>
            <a:r>
              <a:rPr lang="en" sz="2000" dirty="0">
                <a:latin typeface="Cabin"/>
                <a:ea typeface="Cabin"/>
                <a:cs typeface="Cabin"/>
                <a:sym typeface="Cabin"/>
              </a:rPr>
              <a:t> Papers published</a:t>
            </a:r>
            <a:endParaRPr sz="2000" dirty="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79" name="Google Shape;79;p9"/>
          <p:cNvSpPr/>
          <p:nvPr/>
        </p:nvSpPr>
        <p:spPr>
          <a:xfrm>
            <a:off x="5884571" y="883951"/>
            <a:ext cx="2011500" cy="2011500"/>
          </a:xfrm>
          <a:prstGeom prst="ellipse">
            <a:avLst/>
          </a:prstGeom>
          <a:solidFill>
            <a:srgbClr val="C7ED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Cabin"/>
                <a:ea typeface="Cabin"/>
                <a:cs typeface="Cabin"/>
                <a:sym typeface="Cabin"/>
              </a:rPr>
              <a:t>1,000+ </a:t>
            </a:r>
            <a:endParaRPr sz="3200" dirty="0"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bin"/>
                <a:ea typeface="Cabin"/>
                <a:cs typeface="Cabin"/>
                <a:sym typeface="Cabin"/>
              </a:rPr>
              <a:t>U</a:t>
            </a:r>
            <a:r>
              <a:rPr lang="en" sz="2000" dirty="0" err="1">
                <a:latin typeface="Cabin"/>
                <a:ea typeface="Cabin"/>
                <a:cs typeface="Cabin"/>
                <a:sym typeface="Cabin"/>
              </a:rPr>
              <a:t>nique</a:t>
            </a:r>
            <a:r>
              <a:rPr lang="en" sz="2000" dirty="0">
                <a:latin typeface="Cabin"/>
                <a:ea typeface="Cabin"/>
                <a:cs typeface="Cabin"/>
                <a:sym typeface="Cabin"/>
              </a:rPr>
              <a:t> projects</a:t>
            </a:r>
            <a:endParaRPr sz="2000" dirty="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80" name="Google Shape;80;p9"/>
          <p:cNvSpPr/>
          <p:nvPr/>
        </p:nvSpPr>
        <p:spPr>
          <a:xfrm>
            <a:off x="3391571" y="1573724"/>
            <a:ext cx="2626800" cy="2626800"/>
          </a:xfrm>
          <a:prstGeom prst="ellipse">
            <a:avLst/>
          </a:prstGeom>
          <a:solidFill>
            <a:srgbClr val="4A7D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9,000+</a:t>
            </a:r>
            <a:endParaRPr sz="4400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Users</a:t>
            </a:r>
            <a:endParaRPr sz="2400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82" name="Google Shape;82;p9"/>
          <p:cNvSpPr txBox="1"/>
          <p:nvPr/>
        </p:nvSpPr>
        <p:spPr>
          <a:xfrm>
            <a:off x="7379450" y="3221025"/>
            <a:ext cx="1433100" cy="7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+3 More Years to Grow!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9"/>
          <p:cNvSpPr/>
          <p:nvPr/>
        </p:nvSpPr>
        <p:spPr>
          <a:xfrm>
            <a:off x="1583032" y="2477773"/>
            <a:ext cx="1766700" cy="1766700"/>
          </a:xfrm>
          <a:prstGeom prst="ellipse">
            <a:avLst/>
          </a:prstGeom>
          <a:solidFill>
            <a:srgbClr val="2090EB">
              <a:alpha val="76540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Cabin"/>
                <a:ea typeface="Cabin"/>
                <a:cs typeface="Cabin"/>
                <a:sym typeface="Cabin"/>
              </a:rPr>
              <a:t>350+</a:t>
            </a:r>
            <a:endParaRPr sz="2800" dirty="0"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latin typeface="Cabin"/>
                <a:ea typeface="Cabin"/>
                <a:cs typeface="Cabin"/>
                <a:sym typeface="Cabin"/>
              </a:rPr>
              <a:t>Institutions</a:t>
            </a:r>
            <a:endParaRPr sz="1900" dirty="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84" name="Google Shape;84;p9"/>
          <p:cNvSpPr/>
          <p:nvPr/>
        </p:nvSpPr>
        <p:spPr>
          <a:xfrm>
            <a:off x="2442213" y="1403154"/>
            <a:ext cx="1134600" cy="1134600"/>
          </a:xfrm>
          <a:prstGeom prst="ellipse">
            <a:avLst/>
          </a:prstGeom>
          <a:solidFill>
            <a:srgbClr val="99CB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latin typeface="Cabin"/>
                <a:ea typeface="Cabin"/>
                <a:cs typeface="Cabin"/>
                <a:sym typeface="Cabin"/>
              </a:rPr>
              <a:t>95</a:t>
            </a:r>
            <a:endParaRPr sz="2700" dirty="0"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Cabin"/>
                <a:ea typeface="Cabin"/>
                <a:cs typeface="Cabin"/>
                <a:sym typeface="Cabin"/>
              </a:rPr>
              <a:t>Countries</a:t>
            </a:r>
            <a:endParaRPr sz="1200" dirty="0"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24AB41-8B09-0641-92DA-E43E55365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313" y="2895451"/>
            <a:ext cx="1602245" cy="150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065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AutoShape 4">
            <a:extLst>
              <a:ext uri="{FF2B5EF4-FFF2-40B4-BE49-F238E27FC236}">
                <a16:creationId xmlns:a16="http://schemas.microsoft.com/office/drawing/2014/main" id="{1105A061-39C6-A64C-BB42-D7010274B79A}"/>
              </a:ext>
            </a:extLst>
          </p:cNvPr>
          <p:cNvSpPr>
            <a:spLocks/>
          </p:cNvSpPr>
          <p:nvPr/>
        </p:nvSpPr>
        <p:spPr bwMode="auto">
          <a:xfrm>
            <a:off x="7461970" y="846808"/>
            <a:ext cx="1510663" cy="2242722"/>
          </a:xfrm>
          <a:prstGeom prst="roundRect">
            <a:avLst>
              <a:gd name="adj" fmla="val 14713"/>
            </a:avLst>
          </a:prstGeom>
          <a:solidFill>
            <a:schemeClr val="bg2">
              <a:lumMod val="10000"/>
              <a:lumOff val="90000"/>
            </a:schemeClr>
          </a:soli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/>
                <a:cs typeface="Calibri"/>
              </a:rPr>
              <a:t>Chameleon Volunteer Sites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B7A2F2-D4BC-044C-B222-57594704A05C}"/>
              </a:ext>
            </a:extLst>
          </p:cNvPr>
          <p:cNvSpPr/>
          <p:nvPr/>
        </p:nvSpPr>
        <p:spPr>
          <a:xfrm>
            <a:off x="8387982" y="2015170"/>
            <a:ext cx="373169" cy="2168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Line 3"/>
          <p:cNvSpPr>
            <a:spLocks noChangeShapeType="1"/>
          </p:cNvSpPr>
          <p:nvPr/>
        </p:nvSpPr>
        <p:spPr bwMode="auto">
          <a:xfrm flipV="1">
            <a:off x="438139" y="3018829"/>
            <a:ext cx="6595009" cy="19901"/>
          </a:xfrm>
          <a:prstGeom prst="line">
            <a:avLst/>
          </a:prstGeom>
          <a:noFill/>
          <a:ln w="25400" cap="flat">
            <a:solidFill>
              <a:srgbClr val="4C4C4C"/>
            </a:solidFill>
            <a:prstDash val="sysDot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20" y="67159"/>
            <a:ext cx="7772400" cy="857250"/>
          </a:xfrm>
        </p:spPr>
        <p:txBody>
          <a:bodyPr/>
          <a:lstStyle/>
          <a:p>
            <a:r>
              <a:rPr lang="en-US" dirty="0"/>
              <a:t>Chameleon hardware</a:t>
            </a:r>
          </a:p>
        </p:txBody>
      </p:sp>
      <p:sp>
        <p:nvSpPr>
          <p:cNvPr id="6" name="AutoShape 38"/>
          <p:cNvSpPr>
            <a:spLocks/>
          </p:cNvSpPr>
          <p:nvPr/>
        </p:nvSpPr>
        <p:spPr bwMode="auto">
          <a:xfrm>
            <a:off x="5801374" y="2575988"/>
            <a:ext cx="1309886" cy="896938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3175" cap="flat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rgbClr val="333333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Network</a:t>
            </a:r>
          </a:p>
          <a:p>
            <a:pPr algn="ctr"/>
            <a:r>
              <a:rPr lang="en-US" sz="1400" dirty="0">
                <a:solidFill>
                  <a:srgbClr val="333333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100Gbps public network</a:t>
            </a:r>
            <a:endParaRPr lang="en-US" sz="1600" dirty="0">
              <a:solidFill>
                <a:srgbClr val="333333"/>
              </a:solidFill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7" name="Rectangle 42"/>
          <p:cNvSpPr>
            <a:spLocks/>
          </p:cNvSpPr>
          <p:nvPr/>
        </p:nvSpPr>
        <p:spPr bwMode="auto">
          <a:xfrm>
            <a:off x="5818539" y="3625124"/>
            <a:ext cx="1275556" cy="8871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165100" tIns="165100" rIns="165100" bIns="165100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Storage</a:t>
            </a:r>
          </a:p>
          <a:p>
            <a:pPr algn="ctr"/>
            <a:r>
              <a:rPr lang="en-US" sz="1400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~3.5PB</a:t>
            </a:r>
          </a:p>
        </p:txBody>
      </p:sp>
      <p:sp>
        <p:nvSpPr>
          <p:cNvPr id="8" name="Rectangle 43"/>
          <p:cNvSpPr>
            <a:spLocks/>
          </p:cNvSpPr>
          <p:nvPr/>
        </p:nvSpPr>
        <p:spPr bwMode="auto">
          <a:xfrm>
            <a:off x="5818539" y="1565780"/>
            <a:ext cx="1275556" cy="8572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165100" tIns="165100" rIns="165100" bIns="165100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solidFill>
                  <a:srgbClr val="595959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Storage</a:t>
            </a:r>
            <a:endParaRPr lang="en-US" sz="2200" dirty="0">
              <a:solidFill>
                <a:srgbClr val="595959"/>
              </a:solidFill>
              <a:latin typeface="Calibri" charset="0"/>
              <a:ea typeface="Calibri" charset="0"/>
              <a:cs typeface="Calibri" charset="0"/>
              <a:sym typeface="Calibri" charset="0"/>
            </a:endParaRPr>
          </a:p>
          <a:p>
            <a:pPr algn="ctr"/>
            <a:r>
              <a:rPr lang="en-US" sz="1400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~0.5 PB</a:t>
            </a:r>
            <a:endParaRPr lang="en-US" sz="1400" dirty="0">
              <a:solidFill>
                <a:srgbClr val="595959"/>
              </a:solidFill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19" name="AutoShape 13"/>
          <p:cNvSpPr>
            <a:spLocks/>
          </p:cNvSpPr>
          <p:nvPr/>
        </p:nvSpPr>
        <p:spPr bwMode="auto">
          <a:xfrm>
            <a:off x="824089" y="867127"/>
            <a:ext cx="4589103" cy="120015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Rectangle 14"/>
          <p:cNvSpPr>
            <a:spLocks/>
          </p:cNvSpPr>
          <p:nvPr/>
        </p:nvSpPr>
        <p:spPr bwMode="auto">
          <a:xfrm>
            <a:off x="824089" y="856967"/>
            <a:ext cx="4589103" cy="120015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CHI@UC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Skylake, </a:t>
            </a:r>
            <a:r>
              <a:rPr lang="en-US" sz="1400" dirty="0" err="1">
                <a:solidFill>
                  <a:schemeClr val="bg1"/>
                </a:solidFill>
              </a:rPr>
              <a:t>CascadeLake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IceLake</a:t>
            </a:r>
            <a:r>
              <a:rPr lang="en-US" sz="1400" dirty="0">
                <a:solidFill>
                  <a:schemeClr val="bg1"/>
                </a:solidFill>
              </a:rPr>
              <a:t>, and AMD nodes  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GPUs (A100, V100, RTX6000), FPGAs (Xilinx </a:t>
            </a:r>
            <a:r>
              <a:rPr lang="en-US" sz="1400" dirty="0" err="1">
                <a:solidFill>
                  <a:schemeClr val="bg1"/>
                </a:solidFill>
              </a:rPr>
              <a:t>Alveo</a:t>
            </a:r>
            <a:r>
              <a:rPr lang="en-US" sz="1400" dirty="0">
                <a:solidFill>
                  <a:schemeClr val="bg1"/>
                </a:solidFill>
              </a:rPr>
              <a:t> U280)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Storage (</a:t>
            </a:r>
            <a:r>
              <a:rPr lang="en-US" sz="1400" dirty="0" err="1">
                <a:solidFill>
                  <a:schemeClr val="bg1"/>
                </a:solidFill>
              </a:rPr>
              <a:t>NVMe</a:t>
            </a:r>
            <a:r>
              <a:rPr lang="en-US" sz="1400" dirty="0">
                <a:solidFill>
                  <a:schemeClr val="bg1"/>
                </a:solidFill>
              </a:rPr>
              <a:t> SSD, NVDIMM)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Network (Corsa SDN, 25G Ethernet, 200G InfiniBand)</a:t>
            </a:r>
            <a:endParaRPr lang="en-US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21" name="AutoShape 13"/>
          <p:cNvSpPr>
            <a:spLocks/>
          </p:cNvSpPr>
          <p:nvPr/>
        </p:nvSpPr>
        <p:spPr bwMode="auto">
          <a:xfrm>
            <a:off x="788850" y="3174218"/>
            <a:ext cx="4624354" cy="1378665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CHI@TACC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Haswell, </a:t>
            </a:r>
            <a:r>
              <a:rPr lang="en-US" sz="1400" dirty="0" err="1">
                <a:solidFill>
                  <a:schemeClr val="bg1"/>
                </a:solidFill>
              </a:rPr>
              <a:t>SkyLake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CascadeLake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Fugaku</a:t>
            </a:r>
            <a:r>
              <a:rPr lang="en-US" sz="1400" dirty="0">
                <a:solidFill>
                  <a:schemeClr val="bg1"/>
                </a:solidFill>
              </a:rPr>
              <a:t> (ARM64 + HBM),  AMD nodes, and LIQID disaggregated hardware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GPU (K80, M40, P100, MI100), FPGAs (Altera)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Storage (</a:t>
            </a:r>
            <a:r>
              <a:rPr lang="en-US" sz="1400" dirty="0" err="1">
                <a:solidFill>
                  <a:schemeClr val="bg1"/>
                </a:solidFill>
              </a:rPr>
              <a:t>NVMe</a:t>
            </a:r>
            <a:r>
              <a:rPr lang="en-US" sz="1400" dirty="0">
                <a:solidFill>
                  <a:schemeClr val="bg1"/>
                </a:solidFill>
              </a:rPr>
              <a:t>, SSD, NVDIMM)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Network (Corsa SDN, 25G Ethernet, 200G InfiniBand)</a:t>
            </a:r>
          </a:p>
        </p:txBody>
      </p:sp>
      <p:sp>
        <p:nvSpPr>
          <p:cNvPr id="50" name="AutoShape 4"/>
          <p:cNvSpPr>
            <a:spLocks/>
          </p:cNvSpPr>
          <p:nvPr/>
        </p:nvSpPr>
        <p:spPr bwMode="auto">
          <a:xfrm>
            <a:off x="7461968" y="3943826"/>
            <a:ext cx="1510663" cy="519998"/>
          </a:xfrm>
          <a:prstGeom prst="roundRect">
            <a:avLst>
              <a:gd name="adj" fmla="val 14713"/>
            </a:avLst>
          </a:prstGeom>
          <a:solidFill>
            <a:schemeClr val="bg2">
              <a:lumMod val="10000"/>
              <a:lumOff val="90000"/>
            </a:schemeClr>
          </a:soli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FABRIC, FAB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and other partners</a:t>
            </a:r>
          </a:p>
        </p:txBody>
      </p:sp>
      <p:sp>
        <p:nvSpPr>
          <p:cNvPr id="56" name="Rectangle 20"/>
          <p:cNvSpPr>
            <a:spLocks/>
          </p:cNvSpPr>
          <p:nvPr/>
        </p:nvSpPr>
        <p:spPr bwMode="auto">
          <a:xfrm>
            <a:off x="213491" y="2801979"/>
            <a:ext cx="565155" cy="26161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wrap="none" lIns="38100" tIns="38100" rIns="38100" bIns="3810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dirty="0">
                <a:solidFill>
                  <a:srgbClr val="4C4C4C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Chicago</a:t>
            </a:r>
          </a:p>
        </p:txBody>
      </p:sp>
      <p:sp>
        <p:nvSpPr>
          <p:cNvPr id="57" name="Rectangle 56"/>
          <p:cNvSpPr>
            <a:spLocks/>
          </p:cNvSpPr>
          <p:nvPr/>
        </p:nvSpPr>
        <p:spPr bwMode="auto">
          <a:xfrm>
            <a:off x="288360" y="3055253"/>
            <a:ext cx="395814" cy="184666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dirty="0">
                <a:solidFill>
                  <a:srgbClr val="4C4C4C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Austin</a:t>
            </a:r>
          </a:p>
        </p:txBody>
      </p:sp>
      <p:sp>
        <p:nvSpPr>
          <p:cNvPr id="33" name="AutoShape 4">
            <a:extLst>
              <a:ext uri="{FF2B5EF4-FFF2-40B4-BE49-F238E27FC236}">
                <a16:creationId xmlns:a16="http://schemas.microsoft.com/office/drawing/2014/main" id="{3D8EDA69-CB69-6C45-8930-2FAAB047DB55}"/>
              </a:ext>
            </a:extLst>
          </p:cNvPr>
          <p:cNvSpPr>
            <a:spLocks/>
          </p:cNvSpPr>
          <p:nvPr/>
        </p:nvSpPr>
        <p:spPr bwMode="auto">
          <a:xfrm>
            <a:off x="7461968" y="3305834"/>
            <a:ext cx="1510663" cy="519998"/>
          </a:xfrm>
          <a:prstGeom prst="roundRect">
            <a:avLst>
              <a:gd name="adj" fmla="val 14713"/>
            </a:avLst>
          </a:prstGeom>
          <a:solidFill>
            <a:schemeClr val="bg2">
              <a:lumMod val="10000"/>
              <a:lumOff val="90000"/>
            </a:schemeClr>
          </a:soli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/>
                <a:cs typeface="Calibri"/>
              </a:rPr>
              <a:t>Commercial Clouds via </a:t>
            </a:r>
            <a:r>
              <a:rPr lang="en-US" sz="1400" b="1" dirty="0" err="1">
                <a:solidFill>
                  <a:schemeClr val="bg1"/>
                </a:solidFill>
                <a:latin typeface="Calibri"/>
                <a:cs typeface="Calibri"/>
              </a:rPr>
              <a:t>CloudBank</a:t>
            </a:r>
            <a:endParaRPr lang="en-US" sz="14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37B60EDE-5E66-104B-BBCB-78BB19F15EC1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7111260" y="1917369"/>
            <a:ext cx="350710" cy="1107088"/>
          </a:xfrm>
          <a:prstGeom prst="bentConnector3">
            <a:avLst>
              <a:gd name="adj1" fmla="val 50000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E0B21078-33B5-3240-8353-9C5EBE43C702}"/>
              </a:ext>
            </a:extLst>
          </p:cNvPr>
          <p:cNvCxnSpPr>
            <a:stCxn id="33" idx="1"/>
            <a:endCxn id="6" idx="3"/>
          </p:cNvCxnSpPr>
          <p:nvPr/>
        </p:nvCxnSpPr>
        <p:spPr>
          <a:xfrm rot="10800000">
            <a:off x="7111260" y="3024457"/>
            <a:ext cx="350708" cy="541376"/>
          </a:xfrm>
          <a:prstGeom prst="bentConnector3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>
            <a:extLst>
              <a:ext uri="{FF2B5EF4-FFF2-40B4-BE49-F238E27FC236}">
                <a16:creationId xmlns:a16="http://schemas.microsoft.com/office/drawing/2014/main" id="{9A30069A-712C-DF4B-906C-C1B6FC3B2DE4}"/>
              </a:ext>
            </a:extLst>
          </p:cNvPr>
          <p:cNvCxnSpPr>
            <a:cxnSpLocks/>
            <a:stCxn id="50" idx="1"/>
            <a:endCxn id="6" idx="3"/>
          </p:cNvCxnSpPr>
          <p:nvPr/>
        </p:nvCxnSpPr>
        <p:spPr>
          <a:xfrm rot="10800000">
            <a:off x="7111260" y="3024457"/>
            <a:ext cx="350708" cy="1179368"/>
          </a:xfrm>
          <a:prstGeom prst="bentConnector3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DB5616A-7120-9C47-A243-6BD60ACBA8FB}"/>
              </a:ext>
            </a:extLst>
          </p:cNvPr>
          <p:cNvCxnSpPr>
            <a:cxnSpLocks/>
            <a:stCxn id="8" idx="2"/>
            <a:endCxn id="6" idx="0"/>
          </p:cNvCxnSpPr>
          <p:nvPr/>
        </p:nvCxnSpPr>
        <p:spPr>
          <a:xfrm>
            <a:off x="6456317" y="2423030"/>
            <a:ext cx="0" cy="15295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24893B2-11E5-4244-A3A5-73D0896A1200}"/>
              </a:ext>
            </a:extLst>
          </p:cNvPr>
          <p:cNvCxnSpPr>
            <a:stCxn id="6" idx="2"/>
            <a:endCxn id="7" idx="0"/>
          </p:cNvCxnSpPr>
          <p:nvPr/>
        </p:nvCxnSpPr>
        <p:spPr>
          <a:xfrm>
            <a:off x="6456317" y="3472926"/>
            <a:ext cx="0" cy="15219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AutoShape 13">
            <a:extLst>
              <a:ext uri="{FF2B5EF4-FFF2-40B4-BE49-F238E27FC236}">
                <a16:creationId xmlns:a16="http://schemas.microsoft.com/office/drawing/2014/main" id="{BB7CE8DE-7045-9E44-8553-0D6C53C1EC55}"/>
              </a:ext>
            </a:extLst>
          </p:cNvPr>
          <p:cNvSpPr>
            <a:spLocks/>
          </p:cNvSpPr>
          <p:nvPr/>
        </p:nvSpPr>
        <p:spPr bwMode="auto">
          <a:xfrm>
            <a:off x="788850" y="2166247"/>
            <a:ext cx="4624354" cy="722845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lang="en-US" sz="1400" b="1" dirty="0" err="1">
                <a:solidFill>
                  <a:schemeClr val="bg1"/>
                </a:solidFill>
              </a:rPr>
              <a:t>CHI@Edge</a:t>
            </a:r>
            <a:endParaRPr lang="en-US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Raspberry Pi, Jetson Nano, Jetson Xavier NX, AGX Orin</a:t>
            </a:r>
          </a:p>
          <a:p>
            <a:pPr algn="ctr"/>
            <a:r>
              <a:rPr lang="en-US" sz="1400" b="1" i="1" dirty="0">
                <a:solidFill>
                  <a:schemeClr val="bg1"/>
                </a:solidFill>
              </a:rPr>
              <a:t>+ User-added devices </a:t>
            </a:r>
          </a:p>
          <a:p>
            <a:br>
              <a:rPr lang="en-US" sz="1400" dirty="0"/>
            </a:br>
            <a:br>
              <a:rPr lang="en-US" sz="1400" dirty="0"/>
            </a:b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63" name="Elbow Connector 62">
            <a:extLst>
              <a:ext uri="{FF2B5EF4-FFF2-40B4-BE49-F238E27FC236}">
                <a16:creationId xmlns:a16="http://schemas.microsoft.com/office/drawing/2014/main" id="{3EA942B5-2989-8E42-8458-4D9A71FF4341}"/>
              </a:ext>
            </a:extLst>
          </p:cNvPr>
          <p:cNvCxnSpPr>
            <a:cxnSpLocks/>
            <a:stCxn id="20" idx="3"/>
            <a:endCxn id="6" idx="1"/>
          </p:cNvCxnSpPr>
          <p:nvPr/>
        </p:nvCxnSpPr>
        <p:spPr>
          <a:xfrm>
            <a:off x="5413192" y="1457046"/>
            <a:ext cx="388182" cy="1567411"/>
          </a:xfrm>
          <a:prstGeom prst="bentConnector3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64">
            <a:extLst>
              <a:ext uri="{FF2B5EF4-FFF2-40B4-BE49-F238E27FC236}">
                <a16:creationId xmlns:a16="http://schemas.microsoft.com/office/drawing/2014/main" id="{1FE18E6F-7982-CA4D-AA67-274BB3EF9A60}"/>
              </a:ext>
            </a:extLst>
          </p:cNvPr>
          <p:cNvCxnSpPr>
            <a:cxnSpLocks/>
            <a:stCxn id="60" idx="3"/>
            <a:endCxn id="6" idx="1"/>
          </p:cNvCxnSpPr>
          <p:nvPr/>
        </p:nvCxnSpPr>
        <p:spPr>
          <a:xfrm>
            <a:off x="5413204" y="2527670"/>
            <a:ext cx="388170" cy="496787"/>
          </a:xfrm>
          <a:prstGeom prst="bentConnector3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66">
            <a:extLst>
              <a:ext uri="{FF2B5EF4-FFF2-40B4-BE49-F238E27FC236}">
                <a16:creationId xmlns:a16="http://schemas.microsoft.com/office/drawing/2014/main" id="{82E0591F-AC1F-9B40-9B30-3A00BA60BF13}"/>
              </a:ext>
            </a:extLst>
          </p:cNvPr>
          <p:cNvCxnSpPr>
            <a:cxnSpLocks/>
            <a:stCxn id="21" idx="3"/>
            <a:endCxn id="6" idx="1"/>
          </p:cNvCxnSpPr>
          <p:nvPr/>
        </p:nvCxnSpPr>
        <p:spPr>
          <a:xfrm flipV="1">
            <a:off x="5413204" y="3024457"/>
            <a:ext cx="388170" cy="839094"/>
          </a:xfrm>
          <a:prstGeom prst="bentConnector3">
            <a:avLst>
              <a:gd name="adj1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E7E1C316-3D82-6A4C-B9C1-4CFCDCE91E5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739" y="1853925"/>
            <a:ext cx="539341" cy="53934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5876751-57E4-5041-919E-F1E92F6CEBB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384" y="1428027"/>
            <a:ext cx="1192317" cy="31868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ABDE2A9-EA9E-7040-A1B6-FB941727F81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904" y="1893184"/>
            <a:ext cx="475366" cy="4753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046AFE-4402-0A4A-A93F-2A2A19E96DA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113" y="2390631"/>
            <a:ext cx="539341" cy="5393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F251A8-D264-DE45-B886-C661709F795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794" y="2489063"/>
            <a:ext cx="690305" cy="3773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50EDBBE-C403-F446-BA56-7C9B1763BD6A}"/>
              </a:ext>
            </a:extLst>
          </p:cNvPr>
          <p:cNvSpPr txBox="1"/>
          <p:nvPr/>
        </p:nvSpPr>
        <p:spPr>
          <a:xfrm>
            <a:off x="5895096" y="124821"/>
            <a:ext cx="289521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Notable still to come: </a:t>
            </a:r>
          </a:p>
          <a:p>
            <a:r>
              <a:rPr lang="en-US" sz="17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disaggregated hardware (</a:t>
            </a:r>
            <a:r>
              <a:rPr lang="en-US" sz="1700" i="1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GigaIO</a:t>
            </a:r>
            <a:r>
              <a:rPr lang="en-US" sz="17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24363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ChI</a:t>
            </a:r>
            <a:r>
              <a:rPr lang="en-US" dirty="0"/>
              <a:t> Experimental workflow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37967" y="1106827"/>
            <a:ext cx="1975102" cy="5856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discover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resources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30961" y="1108416"/>
            <a:ext cx="1975102" cy="5856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allocate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resources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780001" y="1106826"/>
            <a:ext cx="2021850" cy="58568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configure and interact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042932" y="1108416"/>
            <a:ext cx="1975102" cy="58568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monitor</a:t>
            </a:r>
          </a:p>
        </p:txBody>
      </p:sp>
      <p:cxnSp>
        <p:nvCxnSpPr>
          <p:cNvPr id="15" name="Straight Arrow Connector 14"/>
          <p:cNvCxnSpPr>
            <a:stCxn id="11" idx="3"/>
            <a:endCxn id="12" idx="1"/>
          </p:cNvCxnSpPr>
          <p:nvPr/>
        </p:nvCxnSpPr>
        <p:spPr>
          <a:xfrm>
            <a:off x="2213069" y="1399667"/>
            <a:ext cx="317892" cy="1589"/>
          </a:xfrm>
          <a:prstGeom prst="straightConnector1">
            <a:avLst/>
          </a:prstGeom>
          <a:ln w="25400">
            <a:solidFill>
              <a:schemeClr val="bg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2" idx="3"/>
            <a:endCxn id="13" idx="1"/>
          </p:cNvCxnSpPr>
          <p:nvPr/>
        </p:nvCxnSpPr>
        <p:spPr>
          <a:xfrm flipV="1">
            <a:off x="4506063" y="1399666"/>
            <a:ext cx="273938" cy="1590"/>
          </a:xfrm>
          <a:prstGeom prst="straightConnector1">
            <a:avLst/>
          </a:prstGeom>
          <a:ln w="25400">
            <a:solidFill>
              <a:schemeClr val="bg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3"/>
          </p:cNvCxnSpPr>
          <p:nvPr/>
        </p:nvCxnSpPr>
        <p:spPr>
          <a:xfrm>
            <a:off x="6801851" y="1399666"/>
            <a:ext cx="241081" cy="1590"/>
          </a:xfrm>
          <a:prstGeom prst="straightConnector1">
            <a:avLst/>
          </a:prstGeom>
          <a:ln w="25400">
            <a:solidFill>
              <a:schemeClr val="bg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222754" y="1847250"/>
            <a:ext cx="2005529" cy="2059764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dirty="0">
                <a:solidFill>
                  <a:schemeClr val="bg1"/>
                </a:solidFill>
              </a:rPr>
              <a:t>- Fine-grained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Complete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Up-to-date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Versioned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Verifiable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473218" y="1847250"/>
            <a:ext cx="2090588" cy="2059764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dirty="0">
                <a:solidFill>
                  <a:schemeClr val="bg1"/>
                </a:solidFill>
              </a:rPr>
              <a:t>- </a:t>
            </a:r>
            <a:r>
              <a:rPr lang="en-US" sz="1400" dirty="0" err="1">
                <a:solidFill>
                  <a:schemeClr val="bg1"/>
                </a:solidFill>
              </a:rPr>
              <a:t>Allocatable</a:t>
            </a:r>
            <a:r>
              <a:rPr lang="en-US" sz="1400" dirty="0">
                <a:solidFill>
                  <a:schemeClr val="bg1"/>
                </a:solidFill>
              </a:rPr>
              <a:t> resources: nodes, VLANs, IPs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Advance reservations and on-demand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Fungible/non-fungible interface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Isolation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756627" y="1847250"/>
            <a:ext cx="2068599" cy="2059764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dirty="0">
                <a:solidFill>
                  <a:schemeClr val="bg1"/>
                </a:solidFill>
              </a:rPr>
              <a:t>- </a:t>
            </a:r>
            <a:r>
              <a:rPr lang="en-US" sz="1400" b="1" dirty="0">
                <a:solidFill>
                  <a:schemeClr val="bg1"/>
                </a:solidFill>
              </a:rPr>
              <a:t>Bare metal</a:t>
            </a:r>
            <a:r>
              <a:rPr lang="en-US" sz="1400" dirty="0">
                <a:solidFill>
                  <a:schemeClr val="bg1"/>
                </a:solidFill>
              </a:rPr>
              <a:t>, KVM, containers for edge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Image catalog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Snapshotting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Orchestration (Heat)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</a:t>
            </a:r>
            <a:r>
              <a:rPr lang="en-US" sz="1400" dirty="0" err="1">
                <a:solidFill>
                  <a:schemeClr val="bg1"/>
                </a:solidFill>
              </a:rPr>
              <a:t>Jupyter</a:t>
            </a:r>
            <a:r>
              <a:rPr lang="en-US" sz="1400" dirty="0">
                <a:solidFill>
                  <a:schemeClr val="bg1"/>
                </a:solidFill>
              </a:rPr>
              <a:t> integration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Networks: stitching and BYOC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027719" y="1847250"/>
            <a:ext cx="2005529" cy="2059764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dirty="0">
                <a:solidFill>
                  <a:schemeClr val="bg1"/>
                </a:solidFill>
              </a:rPr>
              <a:t>- Hardware metrics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Fine-grained data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Aggregate 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Archive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25730" y="3965765"/>
            <a:ext cx="901826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i="1" dirty="0">
                <a:solidFill>
                  <a:srgbClr val="2792E7"/>
                </a:solidFill>
              </a:rPr>
              <a:t>Authentication via federated identity, accessed via GUI, CLI and </a:t>
            </a:r>
            <a:r>
              <a:rPr lang="en-US" sz="1900" b="1" i="1" dirty="0">
                <a:solidFill>
                  <a:srgbClr val="2792E7"/>
                </a:solidFill>
              </a:rPr>
              <a:t>python/</a:t>
            </a:r>
            <a:r>
              <a:rPr lang="en-US" sz="1900" b="1" i="1" dirty="0" err="1">
                <a:solidFill>
                  <a:srgbClr val="2792E7"/>
                </a:solidFill>
              </a:rPr>
              <a:t>Jupyter</a:t>
            </a:r>
            <a:r>
              <a:rPr lang="en-US" sz="1900" b="1" i="1" dirty="0">
                <a:solidFill>
                  <a:srgbClr val="2792E7"/>
                </a:solidFill>
              </a:rPr>
              <a:t> (python-chi)</a:t>
            </a:r>
          </a:p>
          <a:p>
            <a:pPr algn="ctr"/>
            <a:endParaRPr lang="en-US" sz="2000" i="1" dirty="0">
              <a:solidFill>
                <a:srgbClr val="2792E7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9A3C8C-5016-F14D-A235-EBFC7444DFC8}"/>
              </a:ext>
            </a:extLst>
          </p:cNvPr>
          <p:cNvSpPr txBox="1"/>
          <p:nvPr/>
        </p:nvSpPr>
        <p:spPr>
          <a:xfrm>
            <a:off x="1478162" y="4320898"/>
            <a:ext cx="8031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Paper: “Lessons Learned from the Chameleon Testbed”, USENIX ATC 2020</a:t>
            </a:r>
          </a:p>
          <a:p>
            <a:endParaRPr lang="en-US" sz="1600" i="1" dirty="0">
              <a:solidFill>
                <a:schemeClr val="accent2">
                  <a:lumMod val="50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5044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crylic-Reptiles-Terrarium-Container-Amphibians-Larvae-Spiders-Ants-Scorpions-Lizards-Chameleon-Habitat-cage.jpg_640x6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611" y="-155950"/>
            <a:ext cx="2246207" cy="22462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Highlight: Chi-in-a-box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089" y="694387"/>
            <a:ext cx="7882467" cy="362361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CHI-in-a-box: packaging of  </a:t>
            </a:r>
            <a:r>
              <a:rPr lang="en-US" dirty="0" err="1"/>
              <a:t>CHameleon</a:t>
            </a:r>
            <a:r>
              <a:rPr lang="en-US" dirty="0"/>
              <a:t> Infrastructure (CHI)</a:t>
            </a:r>
          </a:p>
          <a:p>
            <a:pPr lvl="1"/>
            <a:r>
              <a:rPr lang="en-US" dirty="0"/>
              <a:t>Internal packaging of a commodity-based testbed</a:t>
            </a:r>
          </a:p>
          <a:p>
            <a:pPr lvl="1"/>
            <a:r>
              <a:rPr lang="en-US" dirty="0"/>
              <a:t>Packages the system as well as the operations model</a:t>
            </a:r>
          </a:p>
          <a:p>
            <a:pPr lvl="1"/>
            <a:r>
              <a:rPr lang="en-US" dirty="0"/>
              <a:t>Hub and spoke management, version-controlled site configuration management as code, containerization, monitoring, detection, and remediation tools</a:t>
            </a:r>
          </a:p>
          <a:p>
            <a:pPr lvl="1"/>
            <a:r>
              <a:rPr lang="en-US" dirty="0"/>
              <a:t>Support for Bring Your Own Device (BYOD) model: </a:t>
            </a:r>
            <a:r>
              <a:rPr lang="en-US" dirty="0" err="1"/>
              <a:t>Doni</a:t>
            </a:r>
            <a:r>
              <a:rPr lang="en-US" dirty="0"/>
              <a:t> allows administrators to dynamically enroll resources, define availability windows, and streamline operations</a:t>
            </a:r>
          </a:p>
          <a:p>
            <a:r>
              <a:rPr lang="en-US" dirty="0"/>
              <a:t>Deployment </a:t>
            </a:r>
          </a:p>
          <a:p>
            <a:pPr lvl="1"/>
            <a:r>
              <a:rPr lang="en-US" dirty="0"/>
              <a:t>Deployed Associate/Volunteer Sites: IIT, NCAR, Northwestern, and UIC </a:t>
            </a:r>
          </a:p>
          <a:p>
            <a:pPr lvl="1"/>
            <a:r>
              <a:rPr lang="en-US" dirty="0"/>
              <a:t>Ephemeral sites to support specific projects, including reproducibility</a:t>
            </a:r>
          </a:p>
          <a:p>
            <a:pPr lvl="1"/>
            <a:r>
              <a:rPr lang="en-US" dirty="0"/>
              <a:t>Independent testbed: ARA</a:t>
            </a:r>
          </a:p>
          <a:p>
            <a:pPr lvl="1"/>
            <a:r>
              <a:rPr lang="en-US" dirty="0"/>
              <a:t>In conversation/progress: SDSC, OCT/U Mass, FIU, ORNL, KTH (edge/wireless only), NUS, and others </a:t>
            </a:r>
          </a:p>
          <a:p>
            <a:pPr marL="468630" lvl="1" indent="0">
              <a:buNone/>
            </a:pPr>
            <a:endParaRPr lang="en-US" dirty="0"/>
          </a:p>
          <a:p>
            <a:pPr marL="868680" lvl="2" indent="0">
              <a:buNone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8BD8CA-9CCE-E34F-A24B-92EDD6343CF3}"/>
              </a:ext>
            </a:extLst>
          </p:cNvPr>
          <p:cNvSpPr txBox="1"/>
          <p:nvPr/>
        </p:nvSpPr>
        <p:spPr>
          <a:xfrm>
            <a:off x="782847" y="4274607"/>
            <a:ext cx="7380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Paper: “CHI-in-a-Box: Reducing Operational Costs of Research Testbeds ”, PEARC’22</a:t>
            </a:r>
          </a:p>
        </p:txBody>
      </p:sp>
    </p:spTree>
    <p:extLst>
      <p:ext uri="{BB962C8B-B14F-4D97-AF65-F5344CB8AC3E}">
        <p14:creationId xmlns:p14="http://schemas.microsoft.com/office/powerpoint/2010/main" val="153965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3C7E4-0EDC-CA43-AF4B-337E94C6E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Highlight: </a:t>
            </a:r>
            <a:r>
              <a:rPr lang="en-US" dirty="0" err="1"/>
              <a:t>CHI@Edge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430004E-700E-8744-BE43-2872A6159955}"/>
                  </a:ext>
                </a:extLst>
              </p14:cNvPr>
              <p14:cNvContentPartPr/>
              <p14:nvPr/>
            </p14:nvContentPartPr>
            <p14:xfrm>
              <a:off x="1247670" y="-31860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430004E-700E-8744-BE43-2872A615995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30030" y="-426600"/>
                <a:ext cx="36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B9D1DCF-24E8-C248-A3E8-AAE7CEA201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00"/>
          <a:stretch/>
        </p:blipFill>
        <p:spPr>
          <a:xfrm>
            <a:off x="0" y="368742"/>
            <a:ext cx="1611158" cy="2184358"/>
          </a:xfrm>
          <a:prstGeom prst="triangle">
            <a:avLst>
              <a:gd name="adj" fmla="val 44711"/>
            </a:avLst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FB473D9-FD35-3D40-AC4E-69F7B789B0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50" t="46099"/>
          <a:stretch/>
        </p:blipFill>
        <p:spPr>
          <a:xfrm>
            <a:off x="7520940" y="1375716"/>
            <a:ext cx="1874520" cy="1177384"/>
          </a:xfrm>
          <a:prstGeom prst="rect">
            <a:avLst/>
          </a:prstGeom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7DCCF320-111D-7B40-A857-4ADBFBE70DA3}"/>
              </a:ext>
            </a:extLst>
          </p:cNvPr>
          <p:cNvSpPr/>
          <p:nvPr/>
        </p:nvSpPr>
        <p:spPr>
          <a:xfrm flipH="1">
            <a:off x="4460200" y="791436"/>
            <a:ext cx="3312197" cy="1533893"/>
          </a:xfrm>
          <a:prstGeom prst="wedgeRoundRectCallout">
            <a:avLst>
              <a:gd name="adj1" fmla="val -65382"/>
              <a:gd name="adj2" fmla="val -311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Not at all like a cloud! 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Location, location, location! 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IoT: cameras, actuators, SDRs!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Not server-class!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And many other challenges!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7CC6144E-177A-4144-AFA0-90A8FE16C878}"/>
              </a:ext>
            </a:extLst>
          </p:cNvPr>
          <p:cNvSpPr/>
          <p:nvPr/>
        </p:nvSpPr>
        <p:spPr>
          <a:xfrm>
            <a:off x="1445419" y="791435"/>
            <a:ext cx="2849044" cy="1533893"/>
          </a:xfrm>
          <a:prstGeom prst="wedgeRoundRectCallout">
            <a:avLst>
              <a:gd name="adj1" fmla="val -60550"/>
              <a:gd name="adj2" fmla="val -1869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A lot like a cloud! 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All the features we know and love – but for edge!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“Edge to cloud from one </a:t>
            </a:r>
            <a:r>
              <a:rPr lang="en-US" dirty="0" err="1">
                <a:solidFill>
                  <a:srgbClr val="0070C0"/>
                </a:solidFill>
              </a:rPr>
              <a:t>Jupyter</a:t>
            </a:r>
            <a:r>
              <a:rPr lang="en-US" dirty="0">
                <a:solidFill>
                  <a:srgbClr val="0070C0"/>
                </a:solidFill>
              </a:rPr>
              <a:t> notebook.”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78F3CCF-0267-E249-9175-4647FD751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901" y="2467338"/>
            <a:ext cx="6004370" cy="1619911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CHI@Edge</a:t>
            </a:r>
            <a:r>
              <a:rPr lang="en-US" dirty="0"/>
              <a:t>: all the features you love in CHI, plus:</a:t>
            </a:r>
          </a:p>
          <a:p>
            <a:pPr lvl="1"/>
            <a:r>
              <a:rPr lang="en-US" dirty="0"/>
              <a:t>Reconfiguration through non-prescriptive </a:t>
            </a:r>
            <a:r>
              <a:rPr lang="en-US" b="1" dirty="0"/>
              <a:t>container deployment </a:t>
            </a:r>
            <a:r>
              <a:rPr lang="en-US" dirty="0"/>
              <a:t>via OpenStack interfaces (using K3 under the covers)</a:t>
            </a:r>
          </a:p>
          <a:p>
            <a:pPr lvl="1"/>
            <a:r>
              <a:rPr lang="en-US" dirty="0"/>
              <a:t>Support for “standard” </a:t>
            </a:r>
            <a:r>
              <a:rPr lang="en-US" b="1" dirty="0"/>
              <a:t> IoT peripherals </a:t>
            </a:r>
            <a:r>
              <a:rPr lang="en-US" dirty="0"/>
              <a:t>(camera, GPIO, serial, etc.) + easy for you to add support for your own peripherals</a:t>
            </a:r>
          </a:p>
          <a:p>
            <a:pPr lvl="1"/>
            <a:r>
              <a:rPr lang="en-US" b="1" dirty="0"/>
              <a:t>Bring Your Own Device (BYOD): Mixed ownership </a:t>
            </a:r>
            <a:r>
              <a:rPr lang="en-US" dirty="0"/>
              <a:t>model via an SDK with devices, virtual site, and </a:t>
            </a:r>
            <a:r>
              <a:rPr lang="en-US" b="1" dirty="0"/>
              <a:t>restricted sharing </a:t>
            </a:r>
            <a:r>
              <a:rPr lang="en-US" dirty="0"/>
              <a:t>– building on </a:t>
            </a:r>
            <a:r>
              <a:rPr lang="en-US" dirty="0" err="1"/>
              <a:t>OpenBalena</a:t>
            </a:r>
            <a:endParaRPr lang="en-US" dirty="0"/>
          </a:p>
          <a:p>
            <a:pPr lvl="1"/>
            <a:endParaRPr lang="en-US" b="1" dirty="0"/>
          </a:p>
          <a:p>
            <a:pPr lvl="1"/>
            <a:endParaRPr lang="en-US" dirty="0"/>
          </a:p>
        </p:txBody>
      </p:sp>
      <p:pic>
        <p:nvPicPr>
          <p:cNvPr id="9" name="Picture 8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F1CF6418-1C94-1B42-85E0-30CA43AE83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5"/>
          <a:stretch/>
        </p:blipFill>
        <p:spPr>
          <a:xfrm>
            <a:off x="6291619" y="2590401"/>
            <a:ext cx="2852382" cy="20347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F176C2-8FE0-AC46-A9F2-65C58B70DB7C}"/>
              </a:ext>
            </a:extLst>
          </p:cNvPr>
          <p:cNvSpPr txBox="1"/>
          <p:nvPr/>
        </p:nvSpPr>
        <p:spPr>
          <a:xfrm>
            <a:off x="337141" y="4209073"/>
            <a:ext cx="574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Paper: “</a:t>
            </a:r>
            <a:r>
              <a:rPr lang="en-US" i="1" dirty="0" err="1">
                <a:solidFill>
                  <a:schemeClr val="bg1"/>
                </a:solidFill>
              </a:rPr>
              <a:t>Chameleon@Edge</a:t>
            </a:r>
            <a:r>
              <a:rPr lang="en-US" i="1" dirty="0">
                <a:solidFill>
                  <a:schemeClr val="bg1"/>
                </a:solidFill>
              </a:rPr>
              <a:t> Community Workshop Report”, 2021</a:t>
            </a:r>
          </a:p>
        </p:txBody>
      </p:sp>
    </p:spTree>
    <p:extLst>
      <p:ext uri="{BB962C8B-B14F-4D97-AF65-F5344CB8AC3E}">
        <p14:creationId xmlns:p14="http://schemas.microsoft.com/office/powerpoint/2010/main" val="246370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93BADF5-7A77-FB4C-BEDE-8DE300163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138" y="3703373"/>
            <a:ext cx="2023457" cy="1411788"/>
          </a:xfrm>
          <a:prstGeom prst="rect">
            <a:avLst/>
          </a:prstGeom>
        </p:spPr>
      </p:pic>
      <p:pic>
        <p:nvPicPr>
          <p:cNvPr id="8" name="Google Shape;315;p14">
            <a:extLst>
              <a:ext uri="{FF2B5EF4-FFF2-40B4-BE49-F238E27FC236}">
                <a16:creationId xmlns:a16="http://schemas.microsoft.com/office/drawing/2014/main" id="{933C5A01-9592-7543-BDCA-14CCA6F9552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12525" r="12517"/>
          <a:stretch/>
        </p:blipFill>
        <p:spPr>
          <a:xfrm>
            <a:off x="5754150" y="2369587"/>
            <a:ext cx="1792195" cy="176081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1AAF78-8C05-0049-B771-630009D72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CHI@Edge</a:t>
            </a:r>
            <a:r>
              <a:rPr lang="en-US" dirty="0"/>
              <a:t> to </a:t>
            </a:r>
            <a:r>
              <a:rPr lang="en-US" dirty="0" err="1"/>
              <a:t>Floto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C7385-FE7C-9F48-B39C-0C031AF52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812258"/>
            <a:ext cx="4311073" cy="359700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Broadband monitoring: </a:t>
            </a:r>
            <a:r>
              <a:rPr lang="en-US" sz="2000" dirty="0">
                <a:ea typeface="Montserrat"/>
                <a:cs typeface="Montserrat"/>
                <a:sym typeface="Montserrat"/>
              </a:rPr>
              <a:t>connect a “measurement box” to the network and run tests</a:t>
            </a:r>
          </a:p>
          <a:p>
            <a:r>
              <a:rPr lang="en-US" sz="2000" dirty="0">
                <a:ea typeface="Montserrat"/>
                <a:cs typeface="Montserrat"/>
                <a:sym typeface="Montserrat"/>
              </a:rPr>
              <a:t>Features</a:t>
            </a:r>
          </a:p>
          <a:p>
            <a:pPr lvl="1"/>
            <a:r>
              <a:rPr lang="en-US" sz="1700" dirty="0">
                <a:ea typeface="Montserrat"/>
                <a:cs typeface="Montserrat"/>
                <a:sym typeface="Montserrat"/>
              </a:rPr>
              <a:t>0 touch, non-invasive device enrollment</a:t>
            </a:r>
          </a:p>
          <a:p>
            <a:pPr lvl="1"/>
            <a:r>
              <a:rPr lang="en-US" sz="1700" dirty="0">
                <a:ea typeface="Montserrat"/>
                <a:cs typeface="Montserrat"/>
                <a:sym typeface="Montserrat"/>
              </a:rPr>
              <a:t>Support for operations without physical access</a:t>
            </a:r>
          </a:p>
          <a:p>
            <a:pPr lvl="1"/>
            <a:r>
              <a:rPr lang="en-US" sz="1700" dirty="0">
                <a:ea typeface="Montserrat"/>
                <a:cs typeface="Montserrat"/>
                <a:sym typeface="Montserrat"/>
              </a:rPr>
              <a:t>Scalable: ~1,000 devices is the starting point</a:t>
            </a:r>
          </a:p>
          <a:p>
            <a:pPr lvl="1"/>
            <a:r>
              <a:rPr lang="en-US" sz="1700" dirty="0">
                <a:ea typeface="Montserrat"/>
                <a:cs typeface="Montserrat"/>
                <a:sym typeface="Montserrat"/>
              </a:rPr>
              <a:t>Data aggregation, preservation, and presentation services</a:t>
            </a:r>
          </a:p>
          <a:p>
            <a:pPr lvl="1"/>
            <a:r>
              <a:rPr lang="en-US" sz="1700" dirty="0">
                <a:ea typeface="Montserrat"/>
                <a:cs typeface="Montserrat"/>
                <a:sym typeface="Montserrat"/>
              </a:rPr>
              <a:t>Adaptable: multiple applications and aggregation services</a:t>
            </a:r>
          </a:p>
          <a:p>
            <a:r>
              <a:rPr lang="en-US" dirty="0">
                <a:ea typeface="Montserrat"/>
                <a:cs typeface="Montserrat"/>
                <a:sym typeface="Montserrat"/>
              </a:rPr>
              <a:t>Deployment </a:t>
            </a:r>
          </a:p>
          <a:p>
            <a:pPr lvl="1"/>
            <a:r>
              <a:rPr lang="en-US" sz="1700" dirty="0">
                <a:ea typeface="Montserrat"/>
                <a:cs typeface="Montserrat"/>
                <a:sym typeface="Montserrat"/>
              </a:rPr>
              <a:t>Municipalities: Chicago, IL (200 devices), Milwaukee, WI (300 devices), San Rafael, CA (300 devices), Marion County, IL (20-30 devices)</a:t>
            </a:r>
          </a:p>
          <a:p>
            <a:pPr lvl="1"/>
            <a:r>
              <a:rPr lang="en-US" sz="1700" dirty="0">
                <a:ea typeface="Montserrat"/>
                <a:cs typeface="Montserrat"/>
                <a:sym typeface="Montserrat"/>
              </a:rPr>
              <a:t>University campuses (</a:t>
            </a:r>
            <a:r>
              <a:rPr lang="en-US" sz="1700" dirty="0" err="1">
                <a:ea typeface="Montserrat"/>
                <a:cs typeface="Montserrat"/>
                <a:sym typeface="Montserrat"/>
              </a:rPr>
              <a:t>Uchicago</a:t>
            </a:r>
            <a:r>
              <a:rPr lang="en-US" sz="1700" dirty="0">
                <a:ea typeface="Montserrat"/>
                <a:cs typeface="Montserrat"/>
                <a:sym typeface="Montserrat"/>
              </a:rPr>
              <a:t>, Chicago State University)</a:t>
            </a:r>
          </a:p>
          <a:p>
            <a:pPr lvl="1"/>
            <a:r>
              <a:rPr lang="en-US" sz="1700" dirty="0">
                <a:ea typeface="Montserrat"/>
                <a:cs typeface="Montserrat"/>
                <a:sym typeface="Montserrat"/>
              </a:rPr>
              <a:t>Other research projects</a:t>
            </a:r>
          </a:p>
          <a:p>
            <a:endParaRPr lang="en-US" sz="2000" dirty="0">
              <a:ea typeface="Montserrat"/>
              <a:cs typeface="Montserrat"/>
              <a:sym typeface="Montserrat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B1F359-F96D-DC40-BEFD-EC2545D57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437741" y="264068"/>
            <a:ext cx="2425012" cy="1234424"/>
          </a:xfrm>
          <a:prstGeom prst="rect">
            <a:avLst/>
          </a:prstGeom>
        </p:spPr>
      </p:pic>
      <p:pic>
        <p:nvPicPr>
          <p:cNvPr id="5" name="Google Shape;98;p19">
            <a:extLst>
              <a:ext uri="{FF2B5EF4-FFF2-40B4-BE49-F238E27FC236}">
                <a16:creationId xmlns:a16="http://schemas.microsoft.com/office/drawing/2014/main" id="{B46FC8CF-568C-BE45-A852-5661A927B44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7507595" y="189232"/>
            <a:ext cx="1572027" cy="94381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0518DFC-4217-3947-8D1E-79016178D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076" y="1348699"/>
            <a:ext cx="2290302" cy="160375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84;p17">
            <a:extLst>
              <a:ext uri="{FF2B5EF4-FFF2-40B4-BE49-F238E27FC236}">
                <a16:creationId xmlns:a16="http://schemas.microsoft.com/office/drawing/2014/main" id="{72C281F6-DCEC-A24E-A948-3C9F3A6475A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75088" y="1259928"/>
            <a:ext cx="1148712" cy="1603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ontent Placeholder 4" descr="A tower with a satellite dish on top of it&#10;&#10;Description automatically generated">
            <a:extLst>
              <a:ext uri="{FF2B5EF4-FFF2-40B4-BE49-F238E27FC236}">
                <a16:creationId xmlns:a16="http://schemas.microsoft.com/office/drawing/2014/main" id="{A5F2605C-6BB5-A540-9E0E-FE5110144E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7595" y="3035402"/>
            <a:ext cx="1324581" cy="17661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BBD8A51-6CA5-1D48-A43B-2ED4D3107782}"/>
              </a:ext>
            </a:extLst>
          </p:cNvPr>
          <p:cNvSpPr txBox="1"/>
          <p:nvPr/>
        </p:nvSpPr>
        <p:spPr>
          <a:xfrm>
            <a:off x="341570" y="3956010"/>
            <a:ext cx="5033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Paper: “Discovery Testbed:  An Observational Instrument </a:t>
            </a:r>
          </a:p>
          <a:p>
            <a:r>
              <a:rPr lang="en-US" i="1" dirty="0">
                <a:solidFill>
                  <a:schemeClr val="bg1"/>
                </a:solidFill>
              </a:rPr>
              <a:t>for Broadband Research”, eScience 2023</a:t>
            </a:r>
          </a:p>
        </p:txBody>
      </p:sp>
    </p:spTree>
    <p:extLst>
      <p:ext uri="{BB962C8B-B14F-4D97-AF65-F5344CB8AC3E}">
        <p14:creationId xmlns:p14="http://schemas.microsoft.com/office/powerpoint/2010/main" val="3166652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F2541-9BB4-4D45-91AA-D6F05F40F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8339"/>
            <a:ext cx="7772400" cy="857250"/>
          </a:xfrm>
        </p:spPr>
        <p:txBody>
          <a:bodyPr anchor="ctr">
            <a:normAutofit/>
          </a:bodyPr>
          <a:lstStyle/>
          <a:p>
            <a:r>
              <a:rPr lang="en-US" dirty="0"/>
              <a:t>Highlight: Practical Reproducibility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EF65D-315F-244E-9D9C-45456F62FF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4590" y="981138"/>
            <a:ext cx="4384040" cy="310205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 dirty="0"/>
              <a:t>End-to-end packaging with literate programming</a:t>
            </a:r>
          </a:p>
          <a:p>
            <a:pPr lvl="1"/>
            <a:r>
              <a:rPr lang="en-US" sz="1400" dirty="0"/>
              <a:t>Credential integrated </a:t>
            </a:r>
            <a:r>
              <a:rPr lang="en-US" sz="1400" dirty="0" err="1"/>
              <a:t>JupyterLab</a:t>
            </a:r>
            <a:r>
              <a:rPr lang="en-US" sz="1400" dirty="0"/>
              <a:t> environment: convenience of notebook + power of testbed </a:t>
            </a:r>
          </a:p>
          <a:p>
            <a:pPr lvl="1"/>
            <a:r>
              <a:rPr lang="en-US" sz="1400" dirty="0"/>
              <a:t>Imperative, non-transactional, annotated </a:t>
            </a:r>
          </a:p>
          <a:p>
            <a:r>
              <a:rPr lang="en-US" sz="1600" dirty="0" err="1"/>
              <a:t>Trovi</a:t>
            </a:r>
            <a:r>
              <a:rPr lang="en-US" sz="1600" dirty="0"/>
              <a:t>: an experiment sharing repository </a:t>
            </a:r>
          </a:p>
          <a:p>
            <a:pPr lvl="1"/>
            <a:r>
              <a:rPr lang="en-US" sz="1400" dirty="0"/>
              <a:t>Portal to present, browse, filter, and find</a:t>
            </a:r>
          </a:p>
          <a:p>
            <a:pPr lvl="1"/>
            <a:r>
              <a:rPr lang="en-US" sz="1400" dirty="0"/>
              <a:t>Integrated with </a:t>
            </a:r>
            <a:r>
              <a:rPr lang="en-US" sz="1400" dirty="0" err="1"/>
              <a:t>Jupyter</a:t>
            </a:r>
            <a:r>
              <a:rPr lang="en-US" sz="1400" dirty="0"/>
              <a:t>/Chameleon, Swift, </a:t>
            </a:r>
            <a:r>
              <a:rPr lang="en-US" sz="1400" dirty="0" err="1"/>
              <a:t>Zenodo</a:t>
            </a:r>
            <a:r>
              <a:rPr lang="en-US" sz="1400" dirty="0"/>
              <a:t>, and </a:t>
            </a:r>
            <a:r>
              <a:rPr lang="en-US" sz="1400" dirty="0" err="1"/>
              <a:t>github</a:t>
            </a:r>
            <a:r>
              <a:rPr lang="en-US" sz="1400" dirty="0"/>
              <a:t> </a:t>
            </a:r>
          </a:p>
          <a:p>
            <a:pPr lvl="1"/>
            <a:r>
              <a:rPr lang="en-US" sz="1400" dirty="0"/>
              <a:t>Open APIs: FABRIC, Jetstream2, and others</a:t>
            </a:r>
          </a:p>
          <a:p>
            <a:r>
              <a:rPr lang="en-US" sz="1600" dirty="0"/>
              <a:t>Chameleon </a:t>
            </a:r>
            <a:r>
              <a:rPr lang="en-US" sz="1600" dirty="0" err="1"/>
              <a:t>daypass</a:t>
            </a:r>
            <a:endParaRPr lang="en-US" sz="1600" dirty="0"/>
          </a:p>
          <a:p>
            <a:r>
              <a:rPr lang="en-US" sz="1600" dirty="0"/>
              <a:t>Reproducibility initiatives: &gt;6x the usage 22/23</a:t>
            </a:r>
          </a:p>
          <a:p>
            <a:pPr marL="68580" indent="0">
              <a:lnSpc>
                <a:spcPct val="90000"/>
              </a:lnSpc>
              <a:buNone/>
            </a:pPr>
            <a:endParaRPr lang="en-US" sz="1600" dirty="0"/>
          </a:p>
        </p:txBody>
      </p:sp>
      <p:sp>
        <p:nvSpPr>
          <p:cNvPr id="6" name="Google Shape;70;p8">
            <a:extLst>
              <a:ext uri="{FF2B5EF4-FFF2-40B4-BE49-F238E27FC236}">
                <a16:creationId xmlns:a16="http://schemas.microsoft.com/office/drawing/2014/main" id="{F0160E8D-8B73-E54D-91F6-3B3EC9E87071}"/>
              </a:ext>
            </a:extLst>
          </p:cNvPr>
          <p:cNvSpPr txBox="1">
            <a:spLocks/>
          </p:cNvSpPr>
          <p:nvPr/>
        </p:nvSpPr>
        <p:spPr>
          <a:xfrm>
            <a:off x="5311927" y="804451"/>
            <a:ext cx="3516314" cy="448176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r>
              <a:rPr lang="en-US" sz="1600" i="1" dirty="0">
                <a:solidFill>
                  <a:schemeClr val="accent2">
                    <a:lumMod val="50000"/>
                  </a:schemeClr>
                </a:solidFill>
              </a:rPr>
              <a:t>Practical reproducibility:</a:t>
            </a:r>
          </a:p>
          <a:p>
            <a:pPr marL="0" indent="0">
              <a:buFont typeface="Wingdings 3" pitchFamily="18" charset="2"/>
              <a:buNone/>
            </a:pPr>
            <a:r>
              <a:rPr lang="en-US" sz="1600" i="1" dirty="0">
                <a:solidFill>
                  <a:schemeClr val="accent2">
                    <a:lumMod val="50000"/>
                  </a:schemeClr>
                </a:solidFill>
              </a:rPr>
              <a:t>cost-effective enough to be mainstream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5C13D5-D773-2148-956C-AE640A1A85A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911" y="1619665"/>
            <a:ext cx="3033795" cy="25976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A42CD1-28E8-0241-8AE8-9A9FA87005D2}"/>
              </a:ext>
            </a:extLst>
          </p:cNvPr>
          <p:cNvSpPr txBox="1"/>
          <p:nvPr/>
        </p:nvSpPr>
        <p:spPr>
          <a:xfrm>
            <a:off x="5417371" y="1931534"/>
            <a:ext cx="34108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>
                <a:solidFill>
                  <a:schemeClr val="bg1"/>
                </a:solidFill>
              </a:rPr>
              <a:t>Effective packaging via a “compute capsule”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047E5F-F6E5-614C-B712-177A61BB883A}"/>
              </a:ext>
            </a:extLst>
          </p:cNvPr>
          <p:cNvSpPr txBox="1"/>
          <p:nvPr/>
        </p:nvSpPr>
        <p:spPr>
          <a:xfrm>
            <a:off x="5833993" y="2463852"/>
            <a:ext cx="2577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>
                <a:solidFill>
                  <a:schemeClr val="bg1"/>
                </a:solidFill>
              </a:rPr>
              <a:t>Finding and sharing experiments </a:t>
            </a:r>
          </a:p>
          <a:p>
            <a:pPr algn="ctr"/>
            <a:r>
              <a:rPr lang="en-US" sz="1500" i="1" dirty="0">
                <a:solidFill>
                  <a:schemeClr val="bg1"/>
                </a:solidFill>
              </a:rPr>
              <a:t>integrated with platform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D2C85B-8876-254B-A566-FBE4DCEE9E21}"/>
              </a:ext>
            </a:extLst>
          </p:cNvPr>
          <p:cNvSpPr txBox="1"/>
          <p:nvPr/>
        </p:nvSpPr>
        <p:spPr>
          <a:xfrm>
            <a:off x="5122900" y="3179427"/>
            <a:ext cx="399981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>
                <a:solidFill>
                  <a:schemeClr val="bg1"/>
                </a:solidFill>
              </a:rPr>
              <a:t>Open, integrated access to all aspects of experiment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8EBAC4-5DB3-2349-B636-8754E6EDE322}"/>
              </a:ext>
            </a:extLst>
          </p:cNvPr>
          <p:cNvSpPr txBox="1"/>
          <p:nvPr/>
        </p:nvSpPr>
        <p:spPr>
          <a:xfrm>
            <a:off x="4425017" y="4178743"/>
            <a:ext cx="4697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Paper: “Three Pillars of Reproducibility”, ReWords’23</a:t>
            </a:r>
          </a:p>
        </p:txBody>
      </p:sp>
    </p:spTree>
    <p:extLst>
      <p:ext uri="{BB962C8B-B14F-4D97-AF65-F5344CB8AC3E}">
        <p14:creationId xmlns:p14="http://schemas.microsoft.com/office/powerpoint/2010/main" val="1168937158"/>
      </p:ext>
    </p:extLst>
  </p:cSld>
  <p:clrMapOvr>
    <a:masterClrMapping/>
  </p:clrMapOvr>
</p:sld>
</file>

<file path=ppt/theme/theme1.xml><?xml version="1.0" encoding="utf-8"?>
<a:theme xmlns:a="http://schemas.openxmlformats.org/drawingml/2006/main" name="Urban Pop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225265</TotalTime>
  <Words>1820</Words>
  <Application>Microsoft Macintosh PowerPoint</Application>
  <PresentationFormat>On-screen Show (16:9)</PresentationFormat>
  <Paragraphs>215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Cabin</vt:lpstr>
      <vt:lpstr>Calibri</vt:lpstr>
      <vt:lpstr>Calibri Light</vt:lpstr>
      <vt:lpstr>Gill Sans MT</vt:lpstr>
      <vt:lpstr>Wingdings 3</vt:lpstr>
      <vt:lpstr>Urban Pop</vt:lpstr>
      <vt:lpstr>Custom Design</vt:lpstr>
      <vt:lpstr> </vt:lpstr>
      <vt:lpstr>Chameleon in a nutshell</vt:lpstr>
      <vt:lpstr>testbed BY THE NUMBERS</vt:lpstr>
      <vt:lpstr>Chameleon hardware</vt:lpstr>
      <vt:lpstr>ChI Experimental workflow</vt:lpstr>
      <vt:lpstr>Highlight: Chi-in-a-box</vt:lpstr>
      <vt:lpstr>Highlight: CHI@Edge </vt:lpstr>
      <vt:lpstr>From CHI@Edge to Floto</vt:lpstr>
      <vt:lpstr>Highlight: Practical Reproducibility  </vt:lpstr>
      <vt:lpstr>Not just a testbed, a community</vt:lpstr>
      <vt:lpstr>Summary</vt:lpstr>
      <vt:lpstr>PowerPoint Presentation</vt:lpstr>
      <vt:lpstr>Highlight: InDYSCC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Keahey, Katarzyna</dc:creator>
  <cp:lastModifiedBy>Keahey, Katarzyna</cp:lastModifiedBy>
  <cp:revision>66</cp:revision>
  <cp:lastPrinted>2023-02-20T20:42:11Z</cp:lastPrinted>
  <dcterms:created xsi:type="dcterms:W3CDTF">2021-10-05T18:57:14Z</dcterms:created>
  <dcterms:modified xsi:type="dcterms:W3CDTF">2024-01-31T19:29:53Z</dcterms:modified>
</cp:coreProperties>
</file>