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32"/>
  </p:notesMasterIdLst>
  <p:sldIdLst>
    <p:sldId id="256" r:id="rId3"/>
    <p:sldId id="257" r:id="rId4"/>
    <p:sldId id="399" r:id="rId5"/>
    <p:sldId id="400" r:id="rId6"/>
    <p:sldId id="398" r:id="rId7"/>
    <p:sldId id="266" r:id="rId8"/>
    <p:sldId id="405" r:id="rId9"/>
    <p:sldId id="361" r:id="rId10"/>
    <p:sldId id="354" r:id="rId11"/>
    <p:sldId id="377" r:id="rId12"/>
    <p:sldId id="369" r:id="rId13"/>
    <p:sldId id="389" r:id="rId14"/>
    <p:sldId id="378" r:id="rId15"/>
    <p:sldId id="401" r:id="rId16"/>
    <p:sldId id="403" r:id="rId17"/>
    <p:sldId id="258" r:id="rId18"/>
    <p:sldId id="304" r:id="rId19"/>
    <p:sldId id="411" r:id="rId20"/>
    <p:sldId id="413" r:id="rId21"/>
    <p:sldId id="415" r:id="rId22"/>
    <p:sldId id="416" r:id="rId23"/>
    <p:sldId id="417" r:id="rId24"/>
    <p:sldId id="418" r:id="rId25"/>
    <p:sldId id="402" r:id="rId26"/>
    <p:sldId id="419" r:id="rId27"/>
    <p:sldId id="420" r:id="rId28"/>
    <p:sldId id="421" r:id="rId29"/>
    <p:sldId id="341" r:id="rId30"/>
    <p:sldId id="323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DA9"/>
    <a:srgbClr val="255075"/>
    <a:srgbClr val="00199A"/>
    <a:srgbClr val="A7D54C"/>
    <a:srgbClr val="2090EB"/>
    <a:srgbClr val="16B3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16"/>
    <p:restoredTop sz="83264" autoAdjust="0"/>
  </p:normalViewPr>
  <p:slideViewPr>
    <p:cSldViewPr snapToGrid="0" snapToObjects="1">
      <p:cViewPr varScale="1">
        <p:scale>
          <a:sx n="118" d="100"/>
          <a:sy n="118" d="100"/>
        </p:scale>
        <p:origin x="200" y="5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269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2T22:38:50.06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D67C7-C2B6-F446-8F3D-8CF7C318F415}" type="datetimeFigureOut">
              <a:rPr lang="en-US" smtClean="0"/>
              <a:t>4/30/24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0652F-8690-654A-A3BB-1E6DBE168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46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82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Anybody wants to find out more it is under the user experiments tab on our blog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36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(*) Projects that span time period boundaries are counted in both time periods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37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8a1256f0e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8a1256f0e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2309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763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Cloud to IoT is a massive opportunity that challenges many assumptions we were making about infrastructure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60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70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c022190a0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c022190a0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635 publications as of current counting – NOT including any publications from the Chameleon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4715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UC</a:t>
            </a:r>
          </a:p>
          <a:p>
            <a:r>
              <a:rPr lang="en-US" dirty="0"/>
              <a:t>42x </a:t>
            </a:r>
            <a:r>
              <a:rPr lang="en-US" b="1" dirty="0"/>
              <a:t>Intel</a:t>
            </a:r>
            <a:r>
              <a:rPr lang="en-US" dirty="0"/>
              <a:t> nodes with 48 cores and 192GB of RAM, 10x </a:t>
            </a:r>
            <a:r>
              <a:rPr lang="en-US" b="1" dirty="0"/>
              <a:t>AMD</a:t>
            </a:r>
            <a:r>
              <a:rPr lang="en-US" dirty="0"/>
              <a:t> </a:t>
            </a:r>
            <a:r>
              <a:rPr lang="en-US" dirty="0" err="1"/>
              <a:t>Epyc</a:t>
            </a:r>
            <a:r>
              <a:rPr lang="en-US" dirty="0"/>
              <a:t> with 48 cores, 256GB of RAM, and a 960GB </a:t>
            </a:r>
            <a:r>
              <a:rPr lang="en-US" dirty="0" err="1"/>
              <a:t>NVMe</a:t>
            </a:r>
            <a:r>
              <a:rPr lang="en-US" dirty="0"/>
              <a:t> root disk. Additionally, a subset:</a:t>
            </a:r>
          </a:p>
          <a:p>
            <a:pPr lvl="1"/>
            <a:r>
              <a:rPr lang="en-US" dirty="0"/>
              <a:t>2 nodes, each with 2x Intel D7-P5510 7.68TB datacenter SSDs</a:t>
            </a:r>
          </a:p>
          <a:p>
            <a:pPr lvl="1"/>
            <a:r>
              <a:rPr lang="en-US" dirty="0"/>
              <a:t>2 nodes, each with 2x Samsung PM1733 7.68TB datacenter SSDs</a:t>
            </a:r>
          </a:p>
          <a:p>
            <a:pPr lvl="1"/>
            <a:r>
              <a:rPr lang="en-US" dirty="0"/>
              <a:t>2 nodes, each with 4x Samsung PM1733 1.92TB datacenter SSDs</a:t>
            </a:r>
          </a:p>
          <a:p>
            <a:pPr lvl="1"/>
            <a:r>
              <a:rPr lang="en-US" dirty="0"/>
              <a:t>2 nodes, each with 2x Corsair Force MP600 2TB consumer SSDs</a:t>
            </a:r>
          </a:p>
          <a:p>
            <a:r>
              <a:rPr lang="en-US" dirty="0"/>
              <a:t>2x: Intel Optane nodes with 112 Cores, 768GB of RAM, and 3TB of NVDIMMs</a:t>
            </a:r>
          </a:p>
          <a:p>
            <a:r>
              <a:rPr lang="en-US" dirty="0"/>
              <a:t>3x: Intel nodes with 4x Nvidia V100 GPUs connected by </a:t>
            </a:r>
            <a:r>
              <a:rPr lang="en-US" dirty="0" err="1"/>
              <a:t>NVLink</a:t>
            </a:r>
            <a:endParaRPr lang="en-US" dirty="0"/>
          </a:p>
          <a:p>
            <a:r>
              <a:rPr lang="en-US" dirty="0"/>
              <a:t>1x: Intel node with 4x Nvidia V100 GPUs connected by PCIe</a:t>
            </a:r>
          </a:p>
          <a:p>
            <a:r>
              <a:rPr lang="en-US" dirty="0"/>
              <a:t>16x of the regular compute nodes have HDR100 (100gb/s)  InfiniBand, as do all of the Optane and GPU nodes. All the SSD nodes have HDR (200gb/s) InfiniBand.</a:t>
            </a:r>
          </a:p>
          <a:p>
            <a:endParaRPr lang="en-US" dirty="0"/>
          </a:p>
          <a:p>
            <a:r>
              <a:rPr lang="en-US" dirty="0"/>
              <a:t>At TACC</a:t>
            </a:r>
          </a:p>
          <a:p>
            <a:r>
              <a:rPr lang="en-US" dirty="0"/>
              <a:t>32x compute_zen3: AMD nodes, each with 2x two AMD EPYC 7763 (128c / 256t), 256GB RAM, 480GB </a:t>
            </a:r>
            <a:r>
              <a:rPr lang="en-US" dirty="0" err="1"/>
              <a:t>ssd</a:t>
            </a:r>
            <a:r>
              <a:rPr lang="en-US" dirty="0"/>
              <a:t> storage.</a:t>
            </a:r>
          </a:p>
          <a:p>
            <a:r>
              <a:rPr lang="en-US" dirty="0"/>
              <a:t>8x gpu_mi100: same specs as compute_zen3, with addition of 2x AMD MI100 GPUs each</a:t>
            </a:r>
          </a:p>
          <a:p>
            <a:r>
              <a:rPr lang="en-US" dirty="0"/>
              <a:t>All 40 are connected via HDR100 </a:t>
            </a:r>
            <a:r>
              <a:rPr lang="en-US" dirty="0" err="1"/>
              <a:t>Infiniband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Volunteer sites:</a:t>
            </a:r>
          </a:p>
          <a:p>
            <a:r>
              <a:rPr lang="en-US" dirty="0"/>
              <a:t>NCAR: ARM Thunder Nodes</a:t>
            </a:r>
          </a:p>
          <a:p>
            <a:r>
              <a:rPr lang="en-US" dirty="0"/>
              <a:t>IIT, Northwestern, &amp; UIC: Chameleon Legacy program</a:t>
            </a:r>
          </a:p>
          <a:p>
            <a:r>
              <a:rPr lang="en-US" dirty="0"/>
              <a:t>Purdue: ~400 of their own </a:t>
            </a:r>
            <a:r>
              <a:rPr lang="en-US" dirty="0" err="1"/>
              <a:t>Haswells</a:t>
            </a:r>
            <a:r>
              <a:rPr lang="en-US" dirty="0"/>
              <a:t> added on an ephemeral basis to support </a:t>
            </a:r>
            <a:r>
              <a:rPr lang="en-US" dirty="0" err="1"/>
              <a:t>IndySCC</a:t>
            </a:r>
            <a:r>
              <a:rPr lang="en-US" dirty="0"/>
              <a:t> specifically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95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Highlight: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Interfaces – everything goes via OpenStack-based API (even if it is just a veneer as for </a:t>
            </a:r>
            <a:r>
              <a:rPr lang="en-US" dirty="0" err="1"/>
              <a:t>CHI@Edge</a:t>
            </a:r>
            <a:r>
              <a:rPr lang="en-US" dirty="0"/>
              <a:t>)</a:t>
            </a:r>
          </a:p>
          <a:p>
            <a:pPr marL="171450" indent="-171450">
              <a:buFontTx/>
              <a:buChar char="-"/>
            </a:pPr>
            <a:r>
              <a:rPr lang="en-US" dirty="0"/>
              <a:t>Emphasis on *programmatic interfaces* with python-chi and </a:t>
            </a:r>
            <a:r>
              <a:rPr lang="en-US" dirty="0" err="1"/>
              <a:t>Jupyter</a:t>
            </a:r>
            <a:r>
              <a:rPr lang="en-US" dirty="0"/>
              <a:t> – they can be easily scripted/repeated (unlike GUI), preferred by most users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50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82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Those were experiments that our users were interested in even BEFORE we did </a:t>
            </a:r>
            <a:r>
              <a:rPr lang="en-US" dirty="0" err="1"/>
              <a:t>CHI@Edge</a:t>
            </a:r>
            <a:r>
              <a:rPr lang="en-US" dirty="0"/>
              <a:t> (and to a large extent inspired </a:t>
            </a:r>
            <a:r>
              <a:rPr lang="en-US" dirty="0" err="1"/>
              <a:t>CHI@Edge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www.chameleoncloud.org</a:t>
            </a:r>
            <a:r>
              <a:rPr lang="en-US" dirty="0"/>
              <a:t>/blog/2021/07/19/network-traffic-fingerprinting-</a:t>
            </a:r>
            <a:r>
              <a:rPr lang="en-US" dirty="0" err="1"/>
              <a:t>iot</a:t>
            </a:r>
            <a:r>
              <a:rPr lang="en-US" dirty="0"/>
              <a:t>-devices/</a:t>
            </a:r>
          </a:p>
          <a:p>
            <a:r>
              <a:rPr lang="en-US" dirty="0"/>
              <a:t>https://</a:t>
            </a:r>
            <a:r>
              <a:rPr lang="en-US" dirty="0" err="1"/>
              <a:t>www.chameleoncloud.org</a:t>
            </a:r>
            <a:r>
              <a:rPr lang="en-US" dirty="0"/>
              <a:t>/blog/2021/05/17/high-performance-federated-learning-systems/</a:t>
            </a:r>
          </a:p>
          <a:p>
            <a:r>
              <a:rPr lang="en-US" dirty="0"/>
              <a:t>https://</a:t>
            </a:r>
            <a:r>
              <a:rPr lang="en-US" dirty="0" err="1"/>
              <a:t>www.chameleoncloud.org</a:t>
            </a:r>
            <a:r>
              <a:rPr lang="en-US" dirty="0"/>
              <a:t>/blog/2021/01/21/biometric-research-cloud/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73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Non-prescriptive!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86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2022:  Middleware, ICSE, and SC (7846 SUs)</a:t>
            </a:r>
          </a:p>
          <a:p>
            <a:r>
              <a:rPr lang="en-US" sz="1200" dirty="0"/>
              <a:t>2023: ICPP, TPDS, SC23, FAST'23, OSDI'23, and Journal of Systems Research; 49,288 Sus)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1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av-banne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2890" y="4163785"/>
            <a:ext cx="17251076" cy="997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2592" y="1417903"/>
            <a:ext cx="4509408" cy="1202142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72592" y="2714634"/>
            <a:ext cx="4509408" cy="60704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April 30, 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-72571" y="4163785"/>
            <a:ext cx="9407071" cy="457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Chameleon-FullColor-fullsic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1" y="283436"/>
            <a:ext cx="3525818" cy="896565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870329" y="1144473"/>
            <a:ext cx="8694405" cy="45719"/>
          </a:xfrm>
          <a:prstGeom prst="rect">
            <a:avLst/>
          </a:prstGeom>
          <a:solidFill>
            <a:srgbClr val="2090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NU_Logo_black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39" y="4394228"/>
            <a:ext cx="739837" cy="443902"/>
          </a:xfrm>
          <a:prstGeom prst="rect">
            <a:avLst/>
          </a:prstGeom>
        </p:spPr>
      </p:pic>
      <p:pic>
        <p:nvPicPr>
          <p:cNvPr id="22" name="Picture 21" descr="University_of_Chicago_logo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1" y="4443528"/>
            <a:ext cx="1239780" cy="247956"/>
          </a:xfrm>
          <a:prstGeom prst="rect">
            <a:avLst/>
          </a:prstGeom>
        </p:spPr>
      </p:pic>
      <p:pic>
        <p:nvPicPr>
          <p:cNvPr id="26" name="Picture 25" descr="TACC-Logo-01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31" y="4443528"/>
            <a:ext cx="879165" cy="264205"/>
          </a:xfrm>
          <a:prstGeom prst="rect">
            <a:avLst/>
          </a:prstGeom>
        </p:spPr>
      </p:pic>
      <p:pic>
        <p:nvPicPr>
          <p:cNvPr id="27" name="Picture 26" descr="nsfb-[Converted]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60" y="4310299"/>
            <a:ext cx="502208" cy="502208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70329" y="1190192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94" y="3982327"/>
            <a:ext cx="1523784" cy="11774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223E-7041-B348-A21A-404581166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CAC93-92F9-9E42-AC49-1E1630E7F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1864F-0839-D846-B72F-D077A4111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396C3-DC4E-A14D-814B-1D398B456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4/30/24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B792A-F6B9-F843-8FEF-00D23B616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4DA91-1913-4043-BB7B-3CF50EF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9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F0D49-D96E-2640-858A-DFAE314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AB9E0-9FA9-B94A-BFC6-F59B39A76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067AB-FF30-E541-AF7A-F7B7D80AD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6053C2-8B70-BB4E-A390-B20DB4D77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006AF1-EC66-BE48-BF87-E3FBEA121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9925C-44A8-5B46-B91B-586A260E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4/30/24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56F96A-7653-7144-AD2B-7C6F804EC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5C3717-1127-874B-8BEB-7181A80F9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0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A3992-7655-6349-A6CC-ED4BAEC43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00E996-CCB6-4247-AD51-A86CAA969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4/30/24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28FCA-B764-9F4A-985D-310704326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81F1B-609B-6047-9CAA-7E6FA1A6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20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1DF4E5-AE9E-174E-925F-CB1D578A7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4/30/24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9AAF88-6CCB-034B-9406-1CB964D5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C32F6-A257-8240-819B-195350BD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0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156C-AF35-BA4D-83C4-C1C81BF4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6C578-F952-1946-AF39-B67B0ED8E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E8DC0-A408-E94C-8339-3436DDE3B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ECCBA-8FF0-594A-88AC-00B112EAD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4/30/24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F481A-EC05-8443-B93B-6E554A9CF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AC059-632F-544F-9676-85FF3C3A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66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1DC5-E02A-7C45-B57B-29EF5275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30CE99-BDEF-7747-AEED-4C22E461B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BAF61-A708-F646-9135-B4159B841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F8972-2995-5244-BD6B-F17686515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4/30/24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27E57-1225-FE42-87C0-9235BB2C8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CF88C-7688-B248-912B-8E4034C02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96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1039-0BD9-A849-8027-8F4B91421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B1B22-B62C-FE44-9036-18B835305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A5989-64F7-0849-9703-2F24EE05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6A385-A26B-A84E-BF14-594C09A12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A1436-0BB0-FB47-A1C2-4AA4A9B07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94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5A6639-B3BD-2844-B549-7586FC4507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ED3E2-E5DE-D04D-9FFE-F41E77C57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26E8E-BCE4-C240-BE43-4E902C59E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BF743-DD1A-DE4E-A308-188449A4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35C63-2602-A449-BE0B-4030F0DA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3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av-banne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12388186" cy="7165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953800" y="4812507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5431" y="4812507"/>
            <a:ext cx="26718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59202"/>
            <a:ext cx="7772400" cy="3597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1919-1B5F-4141-B613-3E5C6008A186}" type="datetime4">
              <a:rPr lang="en-US" smtClean="0"/>
              <a:pPr/>
              <a:t>April 30, 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Chameleon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2024846" cy="513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nav-banne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12388186" cy="716572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953800" y="4812507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5431" y="4812507"/>
            <a:ext cx="2671838" cy="2738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" name="Picture 19" descr="Chameleon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2024846" cy="513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A7B5-8BC9-491C-A887-7C3E7ED947D8}" type="datetime4">
              <a:rPr lang="en-US" smtClean="0"/>
              <a:pPr/>
              <a:t>April 30, 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152144"/>
            <a:ext cx="3657600" cy="2907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152144"/>
            <a:ext cx="3657600" cy="2907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51335"/>
            <a:ext cx="3657600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151335"/>
            <a:ext cx="3657600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ED0-40F2-434C-A848-B92581875164}" type="datetime4">
              <a:rPr lang="en-US" smtClean="0"/>
              <a:pPr/>
              <a:t>April 30, 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1657350"/>
            <a:ext cx="3657600" cy="2400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6576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953800" y="4812507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5431" y="4812507"/>
            <a:ext cx="2671838" cy="2738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4" name="Picture 23" descr="Chameleon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2024846" cy="513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nav-banne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12388186" cy="716572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953800" y="4812507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sp>
        <p:nvSpPr>
          <p:cNvPr id="2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5431" y="4812507"/>
            <a:ext cx="2671838" cy="2738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2" name="Picture 21" descr="Chameleon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2024846" cy="51381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457201"/>
            <a:ext cx="3886200" cy="314324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3DA4-3B24-449B-95CA-514EB7E30A99}" type="datetime4">
              <a:rPr lang="en-US" smtClean="0"/>
              <a:pPr/>
              <a:t>April 30, 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457200"/>
            <a:ext cx="3383280" cy="6858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7" y="1143000"/>
            <a:ext cx="3381375" cy="2471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01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42A60-4F6D-7C49-8F81-F5EBD20D3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9A97B7-3DC4-7342-86AF-E770C0FEC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F0C96-CD8C-0C4E-9D3F-231D0F862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22B70-384F-CB41-8255-2404FA36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3B459-3E5C-0548-971B-5A689032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87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D0E82-D8F7-DF44-B727-915699FF1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4C48-19A8-9542-AD75-687521A6C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D1FD1-D5D7-0C42-97C7-030A00214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00F50-10FF-6E49-B019-83CA7063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5FE0C-F42D-D745-BF3A-67CC9F566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3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43293-91D6-CD45-AD33-5A3EB11C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32C25-21D2-674A-A52E-32FBE4099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473EB-21FC-1A45-89A3-766A23348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73C81-6BBF-4949-994B-D965BA7DE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5A186-8285-C640-A9C1-54976E8F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2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8339"/>
            <a:ext cx="7772400" cy="85725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50321"/>
            <a:ext cx="7772400" cy="36443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812507"/>
            <a:ext cx="19812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42120D2-3948-4F8F-BE5D-E7E7D97880B2}" type="datetime4">
              <a:rPr lang="en-US" smtClean="0"/>
              <a:pPr/>
              <a:t>April 30, 2024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4812507"/>
            <a:ext cx="28956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812507"/>
            <a:ext cx="4572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9" r:id="rId5"/>
    <p:sldLayoutId id="2147483682" r:id="rId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cap="all" baseline="0">
          <a:solidFill>
            <a:srgbClr val="2090EB"/>
          </a:solidFill>
          <a:latin typeface="Calibri"/>
          <a:ea typeface="+mj-ea"/>
          <a:cs typeface="Calibri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bg1"/>
          </a:solidFill>
          <a:latin typeface="Calibri"/>
          <a:ea typeface="+mn-ea"/>
          <a:cs typeface="Calibri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bg1"/>
          </a:solidFill>
          <a:latin typeface="Calibri"/>
          <a:ea typeface="+mn-ea"/>
          <a:cs typeface="Calibri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bg1"/>
          </a:solidFill>
          <a:latin typeface="Calibri"/>
          <a:ea typeface="+mn-ea"/>
          <a:cs typeface="Calibri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bg1"/>
          </a:solidFill>
          <a:latin typeface="Calibri"/>
          <a:ea typeface="+mn-ea"/>
          <a:cs typeface="Calibri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bg1"/>
          </a:solidFill>
          <a:latin typeface="Calibri"/>
          <a:ea typeface="+mn-ea"/>
          <a:cs typeface="Calibri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0249E-AD26-6249-B1B1-DCC8B23C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CE034-FC1F-314F-B089-49542F20D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961A4-E722-FB4D-B530-B3C7C138F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12380-252E-A742-A283-86605F5F665F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6A003-A338-2640-BFE8-B0E5D5C8B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A91F7-1D05-C04B-9EB4-95C2DC2C8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5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13" Type="http://schemas.openxmlformats.org/officeDocument/2006/relationships/image" Target="../media/image39.jpeg"/><Relationship Id="rId3" Type="http://schemas.openxmlformats.org/officeDocument/2006/relationships/image" Target="../media/image30.png"/><Relationship Id="rId7" Type="http://schemas.openxmlformats.org/officeDocument/2006/relationships/image" Target="../media/image33.jp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5" Type="http://schemas.openxmlformats.org/officeDocument/2006/relationships/image" Target="../media/image21.jpg"/><Relationship Id="rId15" Type="http://schemas.openxmlformats.org/officeDocument/2006/relationships/image" Target="../media/image41.png"/><Relationship Id="rId10" Type="http://schemas.openxmlformats.org/officeDocument/2006/relationships/image" Target="../media/image36.JPG"/><Relationship Id="rId4" Type="http://schemas.openxmlformats.org/officeDocument/2006/relationships/image" Target="../media/image31.jpeg"/><Relationship Id="rId9" Type="http://schemas.openxmlformats.org/officeDocument/2006/relationships/image" Target="../media/image35.tiff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hameleoncloud.org/blog/category/education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hyperlink" Target="https://chameleoncloud.org/chameleon-cloud-users-meeting/user-meeting-2023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75407" y="1538287"/>
            <a:ext cx="7883582" cy="744842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rgbClr val="2090EB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/>
              <a:t>Scientific Instruments from Edge to Cloud: </a:t>
            </a:r>
          </a:p>
          <a:p>
            <a:r>
              <a:rPr lang="en-US" sz="2400" dirty="0"/>
              <a:t>a Tale of Two Projects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07951" y="2272231"/>
            <a:ext cx="7582793" cy="15885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20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Kate </a:t>
            </a:r>
            <a:r>
              <a:rPr lang="en-US" sz="1600" b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Keahey</a:t>
            </a:r>
            <a:r>
              <a:rPr lang="en-US" sz="16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Mathematics and CS Division,  Argonne National Laboratory </a:t>
            </a:r>
          </a:p>
          <a:p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CS Department, University of Chicago</a:t>
            </a:r>
          </a:p>
          <a:p>
            <a:r>
              <a:rPr lang="en-US" sz="16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keahey@anl.gov</a:t>
            </a:r>
            <a:endParaRPr lang="en-US" sz="16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6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F2541-9BB4-4D45-91AA-D6F05F40F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339"/>
            <a:ext cx="77724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Sharing Science digitally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EF65D-315F-244E-9D9C-45456F62FF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117854"/>
            <a:ext cx="4384040" cy="290779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Can digital experiments be as sharable as papers are today?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Can I simply integrate somebody’s model into my research instead of reinventing the wheel and get to a new result faster?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Can I discover something new through playing with somebody else’s experiment?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Can I develop exercises for my class based on most recent research results?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Should our next Program Committee meeting be a reproducibility hackathon?</a:t>
            </a:r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  <p:pic>
        <p:nvPicPr>
          <p:cNvPr id="5" name="Picture 4" descr="A person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E297088F-34B3-2749-B66A-D39536B07E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r="4" b="4"/>
          <a:stretch/>
        </p:blipFill>
        <p:spPr>
          <a:xfrm>
            <a:off x="5420360" y="1152144"/>
            <a:ext cx="3253756" cy="258673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C58A03-C283-8946-A0A1-EFE7EFFB1DE1}"/>
              </a:ext>
            </a:extLst>
          </p:cNvPr>
          <p:cNvSpPr txBox="1"/>
          <p:nvPr/>
        </p:nvSpPr>
        <p:spPr>
          <a:xfrm>
            <a:off x="1286163" y="4073245"/>
            <a:ext cx="2732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https://</a:t>
            </a:r>
            <a:r>
              <a:rPr lang="en-US" i="1" dirty="0" err="1">
                <a:solidFill>
                  <a:schemeClr val="accent2">
                    <a:lumMod val="50000"/>
                  </a:schemeClr>
                </a:solidFill>
              </a:rPr>
              <a:t>repeto.cs.uchicago.edu</a:t>
            </a:r>
            <a:endParaRPr lang="en-US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89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1D8D6-EE46-F145-8355-5602667FD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28339"/>
            <a:ext cx="8287616" cy="857250"/>
          </a:xfrm>
        </p:spPr>
        <p:txBody>
          <a:bodyPr>
            <a:normAutofit/>
          </a:bodyPr>
          <a:lstStyle/>
          <a:p>
            <a:r>
              <a:rPr lang="en-US" dirty="0"/>
              <a:t>DIGITAL content and infrastructure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4016-A202-E74E-ADD8-4343AD501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71" y="885589"/>
            <a:ext cx="4564593" cy="3813403"/>
          </a:xfrm>
        </p:spPr>
        <p:txBody>
          <a:bodyPr>
            <a:normAutofit/>
          </a:bodyPr>
          <a:lstStyle/>
          <a:p>
            <a:r>
              <a:rPr lang="en-US" b="1" dirty="0"/>
              <a:t>Open platforms </a:t>
            </a:r>
            <a:r>
              <a:rPr lang="en-US" dirty="0"/>
              <a:t>are essential for sharing – especially in computer science </a:t>
            </a:r>
          </a:p>
          <a:p>
            <a:pPr lvl="1"/>
            <a:r>
              <a:rPr lang="en-US" dirty="0"/>
              <a:t>Open, version-controlled hardware </a:t>
            </a:r>
          </a:p>
          <a:p>
            <a:pPr lvl="1"/>
            <a:r>
              <a:rPr lang="en-US" dirty="0"/>
              <a:t>Non-fungible resources</a:t>
            </a:r>
          </a:p>
          <a:p>
            <a:r>
              <a:rPr lang="en-US" dirty="0"/>
              <a:t>Sharing via </a:t>
            </a:r>
            <a:r>
              <a:rPr lang="en-US" b="1" dirty="0"/>
              <a:t>cloud pattern</a:t>
            </a:r>
          </a:p>
          <a:p>
            <a:pPr lvl="1"/>
            <a:r>
              <a:rPr lang="en-US" dirty="0"/>
              <a:t>Disk images, orchestration templates, and other artifacts</a:t>
            </a:r>
          </a:p>
          <a:p>
            <a:pPr lvl="1"/>
            <a:r>
              <a:rPr lang="en-US" dirty="0"/>
              <a:t>Thousands of images, orchestration templates, digital artifacts of various kinds</a:t>
            </a:r>
          </a:p>
          <a:p>
            <a:r>
              <a:rPr lang="en-US" dirty="0"/>
              <a:t>Are we there yet?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49E1CE-AA19-2844-889C-91971259FE5E}"/>
              </a:ext>
            </a:extLst>
          </p:cNvPr>
          <p:cNvSpPr txBox="1"/>
          <p:nvPr/>
        </p:nvSpPr>
        <p:spPr>
          <a:xfrm>
            <a:off x="2207442" y="4257911"/>
            <a:ext cx="519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Calibri"/>
              </a:rPr>
              <a:t>Paper: “The Silver Lining”, IEEE Internet Computing 2020</a:t>
            </a:r>
          </a:p>
          <a:p>
            <a:endParaRPr lang="en-US" i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D5969-2FA7-DB4C-877C-4622A5960F49}"/>
              </a:ext>
            </a:extLst>
          </p:cNvPr>
          <p:cNvSpPr txBox="1"/>
          <p:nvPr/>
        </p:nvSpPr>
        <p:spPr>
          <a:xfrm>
            <a:off x="6182233" y="3573917"/>
            <a:ext cx="2156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A car without a road</a:t>
            </a:r>
          </a:p>
          <a:p>
            <a:endParaRPr lang="en-US" sz="2000" dirty="0"/>
          </a:p>
        </p:txBody>
      </p:sp>
      <p:pic>
        <p:nvPicPr>
          <p:cNvPr id="8" name="Picture 7" descr="A picture containing tree, outdoor, ground, transport&#10;&#10;Description automatically generated">
            <a:extLst>
              <a:ext uri="{FF2B5EF4-FFF2-40B4-BE49-F238E27FC236}">
                <a16:creationId xmlns:a16="http://schemas.microsoft.com/office/drawing/2014/main" id="{74FE55E3-A1DD-B847-86BD-1ED082668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91" y="1135655"/>
            <a:ext cx="3345521" cy="222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71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BC47F-73B9-544C-A74E-FEDEDF33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missing?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F640B-B3D3-434E-B666-622F3A2422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941832"/>
            <a:ext cx="3776472" cy="2907792"/>
          </a:xfrm>
        </p:spPr>
        <p:txBody>
          <a:bodyPr/>
          <a:lstStyle/>
          <a:p>
            <a:r>
              <a:rPr lang="en-US" dirty="0"/>
              <a:t>Packaging: complete, imperative, non-transactional, integrated (literate programming)</a:t>
            </a:r>
          </a:p>
          <a:p>
            <a:r>
              <a:rPr lang="en-US" dirty="0"/>
              <a:t>Get access for reproducibility</a:t>
            </a:r>
          </a:p>
          <a:p>
            <a:r>
              <a:rPr lang="en-US" dirty="0"/>
              <a:t>Discover/find experiments through various channels</a:t>
            </a: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D107C-8352-2542-8927-FDFB82C8C9E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600" y="941832"/>
            <a:ext cx="3657600" cy="2907792"/>
          </a:xfrm>
        </p:spPr>
        <p:txBody>
          <a:bodyPr/>
          <a:lstStyle/>
          <a:p>
            <a:r>
              <a:rPr lang="en-US" dirty="0"/>
              <a:t>Package experiment in a way that is cost-effective  but also user-friendly</a:t>
            </a:r>
          </a:p>
          <a:p>
            <a:r>
              <a:rPr lang="en-US" dirty="0"/>
              <a:t>Give access for reproducibility</a:t>
            </a:r>
          </a:p>
          <a:p>
            <a:r>
              <a:rPr lang="en-US" dirty="0"/>
              <a:t>Share work in progress, completed work, get credit</a:t>
            </a:r>
          </a:p>
          <a:p>
            <a:endParaRPr lang="en-US" dirty="0"/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400C289-AF8F-F64A-9544-5A7783EA1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97" y="3214624"/>
            <a:ext cx="1314325" cy="14378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F6E27FE-A57B-6946-AFBF-2DF26A261B82}"/>
              </a:ext>
            </a:extLst>
          </p:cNvPr>
          <p:cNvGrpSpPr/>
          <p:nvPr/>
        </p:nvGrpSpPr>
        <p:grpSpPr>
          <a:xfrm>
            <a:off x="2240242" y="3251300"/>
            <a:ext cx="984308" cy="1311638"/>
            <a:chOff x="1925282" y="3059276"/>
            <a:chExt cx="984308" cy="1311638"/>
          </a:xfrm>
        </p:grpSpPr>
        <p:pic>
          <p:nvPicPr>
            <p:cNvPr id="10" name="Picture 9" descr="A person holding a computer&#10;&#10;Description automatically generated with low confidence">
              <a:extLst>
                <a:ext uri="{FF2B5EF4-FFF2-40B4-BE49-F238E27FC236}">
                  <a16:creationId xmlns:a16="http://schemas.microsoft.com/office/drawing/2014/main" id="{392055C2-409D-0E45-ABBE-7D884A777E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1"/>
            <a:stretch/>
          </p:blipFill>
          <p:spPr>
            <a:xfrm>
              <a:off x="2092109" y="3059276"/>
              <a:ext cx="817481" cy="1311638"/>
            </a:xfrm>
            <a:prstGeom prst="rect">
              <a:avLst/>
            </a:prstGeom>
          </p:spPr>
        </p:pic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0EDB3A8A-618B-8147-899D-7C704F3BAE85}"/>
                </a:ext>
              </a:extLst>
            </p:cNvPr>
            <p:cNvSpPr/>
            <p:nvPr/>
          </p:nvSpPr>
          <p:spPr>
            <a:xfrm>
              <a:off x="1925282" y="3664462"/>
              <a:ext cx="233756" cy="192505"/>
            </a:xfrm>
            <a:prstGeom prst="triangle">
              <a:avLst>
                <a:gd name="adj" fmla="val 1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9DC62C-13C3-7D4B-A1E5-6FC74B721E7E}"/>
              </a:ext>
            </a:extLst>
          </p:cNvPr>
          <p:cNvSpPr/>
          <p:nvPr/>
        </p:nvSpPr>
        <p:spPr>
          <a:xfrm>
            <a:off x="349504" y="2411898"/>
            <a:ext cx="8577072" cy="658368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D22EA5B-5C69-AD45-98F3-6ED4800E48D4}"/>
              </a:ext>
            </a:extLst>
          </p:cNvPr>
          <p:cNvSpPr/>
          <p:nvPr/>
        </p:nvSpPr>
        <p:spPr>
          <a:xfrm>
            <a:off x="349504" y="965563"/>
            <a:ext cx="8577072" cy="915307"/>
          </a:xfrm>
          <a:prstGeom prst="roundRect">
            <a:avLst/>
          </a:prstGeom>
          <a:noFill/>
          <a:ln w="25400">
            <a:solidFill>
              <a:srgbClr val="16B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CE93137-DDAA-0444-AC9B-32B5E4A58826}"/>
              </a:ext>
            </a:extLst>
          </p:cNvPr>
          <p:cNvSpPr/>
          <p:nvPr/>
        </p:nvSpPr>
        <p:spPr>
          <a:xfrm>
            <a:off x="349504" y="1960862"/>
            <a:ext cx="8577072" cy="365778"/>
          </a:xfrm>
          <a:prstGeom prst="round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FA20EB6F-8199-FF4D-8182-51DF513D071D}"/>
              </a:ext>
            </a:extLst>
          </p:cNvPr>
          <p:cNvSpPr/>
          <p:nvPr/>
        </p:nvSpPr>
        <p:spPr>
          <a:xfrm>
            <a:off x="685800" y="813595"/>
            <a:ext cx="3886200" cy="2422144"/>
          </a:xfrm>
          <a:prstGeom prst="wedgeRoundRectCallout">
            <a:avLst>
              <a:gd name="adj1" fmla="val -3333"/>
              <a:gd name="adj2" fmla="val 75085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EE278322-2EA1-8444-A0A5-D601BE5EE5FD}"/>
              </a:ext>
            </a:extLst>
          </p:cNvPr>
          <p:cNvSpPr/>
          <p:nvPr/>
        </p:nvSpPr>
        <p:spPr>
          <a:xfrm>
            <a:off x="4765041" y="792480"/>
            <a:ext cx="3693159" cy="2422144"/>
          </a:xfrm>
          <a:prstGeom prst="wedgeRoundRectCallout">
            <a:avLst>
              <a:gd name="adj1" fmla="val -263"/>
              <a:gd name="adj2" fmla="val 58725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7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4" grpId="0" animBg="1"/>
      <p:bldP spid="15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F2541-9BB4-4D45-91AA-D6F05F40F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339"/>
            <a:ext cx="77724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Highlight: Practical Reproducibility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EF65D-315F-244E-9D9C-45456F62FF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4590" y="981138"/>
            <a:ext cx="4384040" cy="310205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End-to-end packaging with literate programming</a:t>
            </a:r>
          </a:p>
          <a:p>
            <a:pPr lvl="1"/>
            <a:r>
              <a:rPr lang="en-US" sz="1400" dirty="0"/>
              <a:t>Credential integrated </a:t>
            </a:r>
            <a:r>
              <a:rPr lang="en-US" sz="1400" dirty="0" err="1"/>
              <a:t>JupyterLab</a:t>
            </a:r>
            <a:r>
              <a:rPr lang="en-US" sz="1400" dirty="0"/>
              <a:t> environment: convenience of notebook + power of testbed </a:t>
            </a:r>
          </a:p>
          <a:p>
            <a:pPr lvl="1"/>
            <a:r>
              <a:rPr lang="en-US" sz="1400" dirty="0"/>
              <a:t>Imperative, non-transactional, annotated </a:t>
            </a:r>
          </a:p>
          <a:p>
            <a:r>
              <a:rPr lang="en-US" sz="1600" dirty="0" err="1"/>
              <a:t>Trovi</a:t>
            </a:r>
            <a:r>
              <a:rPr lang="en-US" sz="1600" dirty="0"/>
              <a:t>: an experiment sharing repository </a:t>
            </a:r>
          </a:p>
          <a:p>
            <a:pPr lvl="1"/>
            <a:r>
              <a:rPr lang="en-US" sz="1400" dirty="0"/>
              <a:t>Portal to present, browse, filter, and find</a:t>
            </a:r>
          </a:p>
          <a:p>
            <a:pPr lvl="1"/>
            <a:r>
              <a:rPr lang="en-US" sz="1400" dirty="0"/>
              <a:t>Integrated with </a:t>
            </a:r>
            <a:r>
              <a:rPr lang="en-US" sz="1400" dirty="0" err="1"/>
              <a:t>Jupyter</a:t>
            </a:r>
            <a:r>
              <a:rPr lang="en-US" sz="1400" dirty="0"/>
              <a:t>/Chameleon, Swift, </a:t>
            </a:r>
            <a:r>
              <a:rPr lang="en-US" sz="1400" dirty="0" err="1"/>
              <a:t>Zenodo</a:t>
            </a:r>
            <a:r>
              <a:rPr lang="en-US" sz="1400" dirty="0"/>
              <a:t>, and </a:t>
            </a:r>
            <a:r>
              <a:rPr lang="en-US" sz="1400" dirty="0" err="1"/>
              <a:t>github</a:t>
            </a:r>
            <a:r>
              <a:rPr lang="en-US" sz="1400" dirty="0"/>
              <a:t> </a:t>
            </a:r>
          </a:p>
          <a:p>
            <a:pPr lvl="1"/>
            <a:r>
              <a:rPr lang="en-US" sz="1400" dirty="0"/>
              <a:t>Open APIs: FABRIC, Jetstream2, and others</a:t>
            </a:r>
          </a:p>
          <a:p>
            <a:r>
              <a:rPr lang="en-US" sz="1600" dirty="0"/>
              <a:t>Chameleon </a:t>
            </a:r>
            <a:r>
              <a:rPr lang="en-US" sz="1600" dirty="0" err="1"/>
              <a:t>daypass</a:t>
            </a:r>
            <a:endParaRPr lang="en-US" sz="1600" dirty="0"/>
          </a:p>
          <a:p>
            <a:r>
              <a:rPr lang="en-US" sz="1600" dirty="0"/>
              <a:t>Reproducibility initiatives: &gt;6x the usage 22/23</a:t>
            </a:r>
          </a:p>
          <a:p>
            <a:pPr marL="68580" indent="0">
              <a:lnSpc>
                <a:spcPct val="90000"/>
              </a:lnSpc>
              <a:buNone/>
            </a:pPr>
            <a:endParaRPr lang="en-US" sz="1600" dirty="0"/>
          </a:p>
        </p:txBody>
      </p:sp>
      <p:sp>
        <p:nvSpPr>
          <p:cNvPr id="6" name="Google Shape;70;p8">
            <a:extLst>
              <a:ext uri="{FF2B5EF4-FFF2-40B4-BE49-F238E27FC236}">
                <a16:creationId xmlns:a16="http://schemas.microsoft.com/office/drawing/2014/main" id="{F0160E8D-8B73-E54D-91F6-3B3EC9E87071}"/>
              </a:ext>
            </a:extLst>
          </p:cNvPr>
          <p:cNvSpPr txBox="1">
            <a:spLocks/>
          </p:cNvSpPr>
          <p:nvPr/>
        </p:nvSpPr>
        <p:spPr>
          <a:xfrm>
            <a:off x="5311927" y="804451"/>
            <a:ext cx="3516314" cy="448176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Practical reproducibility:</a:t>
            </a:r>
          </a:p>
          <a:p>
            <a:pPr marL="0" indent="0">
              <a:buFont typeface="Wingdings 3" pitchFamily="18" charset="2"/>
              <a:buNone/>
            </a:pP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cost-effective enough to be mainstream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C13D5-D773-2148-956C-AE640A1A85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11" y="1619665"/>
            <a:ext cx="3033795" cy="2597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A42CD1-28E8-0241-8AE8-9A9FA87005D2}"/>
              </a:ext>
            </a:extLst>
          </p:cNvPr>
          <p:cNvSpPr txBox="1"/>
          <p:nvPr/>
        </p:nvSpPr>
        <p:spPr>
          <a:xfrm>
            <a:off x="5417371" y="1931534"/>
            <a:ext cx="34108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</a:rPr>
              <a:t>Effective packaging via a “compute capsule”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47E5F-F6E5-614C-B712-177A61BB883A}"/>
              </a:ext>
            </a:extLst>
          </p:cNvPr>
          <p:cNvSpPr txBox="1"/>
          <p:nvPr/>
        </p:nvSpPr>
        <p:spPr>
          <a:xfrm>
            <a:off x="5833993" y="2463852"/>
            <a:ext cx="2577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</a:rPr>
              <a:t>Finding and sharing experiments </a:t>
            </a:r>
          </a:p>
          <a:p>
            <a:pPr algn="ctr"/>
            <a:r>
              <a:rPr lang="en-US" sz="1500" i="1" dirty="0">
                <a:solidFill>
                  <a:schemeClr val="bg1"/>
                </a:solidFill>
              </a:rPr>
              <a:t>integrated with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2C85B-8876-254B-A566-FBE4DCEE9E21}"/>
              </a:ext>
            </a:extLst>
          </p:cNvPr>
          <p:cNvSpPr txBox="1"/>
          <p:nvPr/>
        </p:nvSpPr>
        <p:spPr>
          <a:xfrm>
            <a:off x="5122900" y="3179427"/>
            <a:ext cx="39998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</a:rPr>
              <a:t>Open, integrated access to all aspects of experiment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EBAC4-5DB3-2349-B636-8754E6EDE322}"/>
              </a:ext>
            </a:extLst>
          </p:cNvPr>
          <p:cNvSpPr txBox="1"/>
          <p:nvPr/>
        </p:nvSpPr>
        <p:spPr>
          <a:xfrm>
            <a:off x="4425017" y="4178743"/>
            <a:ext cx="469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Paper: “Three Pillars of Reproducibility”, ReWords’23</a:t>
            </a:r>
          </a:p>
        </p:txBody>
      </p:sp>
    </p:spTree>
    <p:extLst>
      <p:ext uri="{BB962C8B-B14F-4D97-AF65-F5344CB8AC3E}">
        <p14:creationId xmlns:p14="http://schemas.microsoft.com/office/powerpoint/2010/main" val="3189828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22AEDD8-B4EB-454B-80FB-C573BB515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85" y="588254"/>
            <a:ext cx="1782693" cy="133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915C7E-3C43-A84B-A3E8-B7422B94E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56" y="1487"/>
            <a:ext cx="2785729" cy="2089296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48044081-1C4D-1E45-A991-005BF8CE8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87" y="588700"/>
            <a:ext cx="1782694" cy="1329147"/>
          </a:xfrm>
          <a:prstGeom prst="rect">
            <a:avLst/>
          </a:prstGeom>
        </p:spPr>
      </p:pic>
      <p:pic>
        <p:nvPicPr>
          <p:cNvPr id="11" name="Picture 10" descr="SC17 Awards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" b="25507"/>
          <a:stretch/>
        </p:blipFill>
        <p:spPr>
          <a:xfrm>
            <a:off x="1439994" y="3260885"/>
            <a:ext cx="2172531" cy="1376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5" y="-29536"/>
            <a:ext cx="7772400" cy="857250"/>
          </a:xfrm>
        </p:spPr>
        <p:txBody>
          <a:bodyPr>
            <a:normAutofit/>
          </a:bodyPr>
          <a:lstStyle/>
          <a:p>
            <a:r>
              <a:rPr lang="en-US" dirty="0"/>
              <a:t>Not just a testbed, a community</a:t>
            </a:r>
          </a:p>
        </p:txBody>
      </p:sp>
      <p:pic>
        <p:nvPicPr>
          <p:cNvPr id="4" name="Picture 3" descr="yuyu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" y="2022776"/>
            <a:ext cx="1743088" cy="1307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7643" r="7875"/>
          <a:stretch/>
        </p:blipFill>
        <p:spPr>
          <a:xfrm>
            <a:off x="6757305" y="1524578"/>
            <a:ext cx="2386695" cy="2118834"/>
          </a:xfrm>
          <a:prstGeom prst="rect">
            <a:avLst/>
          </a:prstGeom>
        </p:spPr>
      </p:pic>
      <p:pic>
        <p:nvPicPr>
          <p:cNvPr id="8" name="Picture 7" descr="sdx.tiff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84" y="1302500"/>
            <a:ext cx="2854740" cy="1039917"/>
          </a:xfrm>
          <a:prstGeom prst="rect">
            <a:avLst/>
          </a:prstGeom>
        </p:spPr>
      </p:pic>
      <p:pic>
        <p:nvPicPr>
          <p:cNvPr id="6" name="Picture 5" descr="IMG_1695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1" b="17369"/>
          <a:stretch/>
        </p:blipFill>
        <p:spPr>
          <a:xfrm>
            <a:off x="4855606" y="3482145"/>
            <a:ext cx="1712129" cy="11664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43337" y="1875761"/>
            <a:ext cx="49212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Supporting research projects in architecture, operating systems design, virtualization, power management, real-time analysis, security, storage systems, databases, networking, machine learning, neural networks, data science, and many others.</a:t>
            </a:r>
          </a:p>
        </p:txBody>
      </p:sp>
      <p:pic>
        <p:nvPicPr>
          <p:cNvPr id="18" name="Picture 17" descr="Walker research team.png">
            <a:extLst>
              <a:ext uri="{FF2B5EF4-FFF2-40B4-BE49-F238E27FC236}">
                <a16:creationId xmlns:a16="http://schemas.microsoft.com/office/drawing/2014/main" id="{ECAE62AA-CA75-D441-8C5E-7FCC9A84A2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35" y="3319597"/>
            <a:ext cx="1758158" cy="13186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42C166-D7DC-0048-851C-2E24B1A6FAEE}"/>
              </a:ext>
            </a:extLst>
          </p:cNvPr>
          <p:cNvSpPr txBox="1"/>
          <p:nvPr/>
        </p:nvSpPr>
        <p:spPr>
          <a:xfrm>
            <a:off x="4294332" y="4709279"/>
            <a:ext cx="4981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Check out user experiment stories on our blog:</a:t>
            </a:r>
          </a:p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www.chameleoncloud.org</a:t>
            </a:r>
            <a:r>
              <a:rPr lang="en-US" sz="1400" dirty="0">
                <a:solidFill>
                  <a:schemeClr val="bg1"/>
                </a:solidFill>
              </a:rPr>
              <a:t>/blog/category/user-experiments/</a:t>
            </a:r>
          </a:p>
        </p:txBody>
      </p:sp>
      <p:pic>
        <p:nvPicPr>
          <p:cNvPr id="14" name="Picture 13" descr="SC19 student 2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3" r="19751" b="19570"/>
          <a:stretch/>
        </p:blipFill>
        <p:spPr>
          <a:xfrm>
            <a:off x="-1" y="3330539"/>
            <a:ext cx="2010793" cy="1307317"/>
          </a:xfrm>
          <a:prstGeom prst="rect">
            <a:avLst/>
          </a:prstGeom>
        </p:spPr>
      </p:pic>
      <p:pic>
        <p:nvPicPr>
          <p:cNvPr id="13" name="Picture 12" descr="SC19 student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t="22697" b="16421"/>
          <a:stretch/>
        </p:blipFill>
        <p:spPr>
          <a:xfrm>
            <a:off x="6567734" y="3370224"/>
            <a:ext cx="2590833" cy="126834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7AFE9D2-915E-234A-BEFA-F657A156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8" y="629243"/>
            <a:ext cx="1874451" cy="140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8F241F1-A6C8-4847-A4B2-F5D6C7C9E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637" y="658752"/>
            <a:ext cx="2238390" cy="125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172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5DE1E-026A-924F-99CC-BDDFABE5A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Encouraging Education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F8BDE-4983-D340-AB71-09FEC8DE3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39094"/>
            <a:ext cx="5580246" cy="421580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Overall: 158 unique educational projects (2,000+ users)</a:t>
            </a:r>
          </a:p>
          <a:p>
            <a:r>
              <a:rPr lang="en-US" dirty="0"/>
              <a:t>Educational projects over the last 2 years </a:t>
            </a:r>
          </a:p>
          <a:p>
            <a:pPr lvl="1"/>
            <a:r>
              <a:rPr lang="en-US" dirty="0"/>
              <a:t>’21/’22: 76 projects total / 30 teaching a class/course</a:t>
            </a:r>
          </a:p>
          <a:p>
            <a:pPr lvl="1"/>
            <a:r>
              <a:rPr lang="en-US" dirty="0"/>
              <a:t>’22/’23: 91 projects total / 32 teaching a class/course</a:t>
            </a:r>
          </a:p>
          <a:p>
            <a:pPr lvl="1"/>
            <a:r>
              <a:rPr lang="en-US" dirty="0"/>
              <a:t>Educational projects include: exploration/developing educational materials, use in classes, targeted training/one-off education events (e.g., summer schools), tutorials, hackathons, student competitions </a:t>
            </a:r>
          </a:p>
          <a:p>
            <a:r>
              <a:rPr lang="en-US" dirty="0" err="1"/>
              <a:t>IndySCC</a:t>
            </a:r>
            <a:r>
              <a:rPr lang="en-US" dirty="0"/>
              <a:t>: a non-course educational use example</a:t>
            </a:r>
          </a:p>
          <a:p>
            <a:pPr lvl="1"/>
            <a:r>
              <a:rPr lang="en-US" dirty="0" err="1"/>
              <a:t>IndySCC</a:t>
            </a:r>
            <a:r>
              <a:rPr lang="en-US" dirty="0"/>
              <a:t>: major International student competition held annually at the Supercomputing conference, combined with instruction and skill development activities over the leading up period</a:t>
            </a:r>
          </a:p>
          <a:p>
            <a:pPr lvl="1"/>
            <a:r>
              <a:rPr lang="en-US" dirty="0"/>
              <a:t>Objective: achieve the best performance within a power budget over a 49 hour competition </a:t>
            </a:r>
          </a:p>
          <a:p>
            <a:pPr lvl="1"/>
            <a:r>
              <a:rPr lang="en-US" dirty="0"/>
              <a:t>Hosted on Chameleon since 2021: 5 teams (2021); 11 (out of 28) teams (2022), 16 teams (out of 34) teams (2023)  </a:t>
            </a:r>
          </a:p>
          <a:p>
            <a:r>
              <a:rPr lang="en-US" dirty="0"/>
              <a:t>Blog: </a:t>
            </a:r>
            <a:r>
              <a:rPr lang="en-US" dirty="0">
                <a:hlinkClick r:id="rId3"/>
              </a:rPr>
              <a:t>https://chameleoncloud.org/blog/category/education/</a:t>
            </a:r>
            <a:endParaRPr lang="en-US" dirty="0"/>
          </a:p>
          <a:p>
            <a:r>
              <a:rPr lang="en-US" dirty="0"/>
              <a:t>User videos: </a:t>
            </a:r>
            <a:r>
              <a:rPr lang="en-US" dirty="0">
                <a:hlinkClick r:id="rId4"/>
              </a:rPr>
              <a:t>https://chameleoncloud.org/chameleon-cloud-users-meeting/user-meeting-2023/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0088363-17A8-874E-B8FC-3CB0C31A9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563" y="2427507"/>
            <a:ext cx="2467347" cy="18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04340-02F9-6B45-8F96-728FE4A664FE}"/>
              </a:ext>
            </a:extLst>
          </p:cNvPr>
          <p:cNvSpPr txBox="1"/>
          <p:nvPr/>
        </p:nvSpPr>
        <p:spPr>
          <a:xfrm>
            <a:off x="6497939" y="4229036"/>
            <a:ext cx="257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Georgia Tech team showing off their HPL run at SC’22</a:t>
            </a:r>
          </a:p>
          <a:p>
            <a:pPr algn="ctr"/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CA2731-6406-8C42-AA69-461F529BB09A}"/>
              </a:ext>
            </a:extLst>
          </p:cNvPr>
          <p:cNvSpPr txBox="1"/>
          <p:nvPr/>
        </p:nvSpPr>
        <p:spPr>
          <a:xfrm>
            <a:off x="6534030" y="1961314"/>
            <a:ext cx="257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Team Indonesia competing during a power outage at SC’22</a:t>
            </a:r>
          </a:p>
          <a:p>
            <a:pPr algn="ctr"/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59F6357-D8CC-2F43-B093-C9E561E14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030" y="69143"/>
            <a:ext cx="2467347" cy="185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496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"/>
          <p:cNvSpPr txBox="1"/>
          <p:nvPr/>
        </p:nvSpPr>
        <p:spPr>
          <a:xfrm>
            <a:off x="345450" y="1112800"/>
            <a:ext cx="6376500" cy="3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 collection of </a:t>
            </a:r>
            <a:r>
              <a:rPr lang="en" sz="1500" b="1" dirty="0" err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courselets</a:t>
            </a:r>
            <a:r>
              <a:rPr lang="en" sz="1500" b="1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exploring concepts in autonomous driving</a:t>
            </a:r>
            <a:endParaRPr sz="1500" b="1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206375" algn="l" rtl="0"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➔"/>
            </a:pPr>
            <a:r>
              <a:rPr lang="en" sz="1500" b="1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Contains three types of </a:t>
            </a:r>
            <a:r>
              <a:rPr lang="en" sz="1500" b="1" dirty="0" err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courselet</a:t>
            </a:r>
            <a:r>
              <a:rPr lang="en" sz="1500" b="1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layers:</a:t>
            </a:r>
            <a:endParaRPr sz="1500" b="1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1492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◆"/>
            </a:pPr>
            <a:r>
              <a:rPr lang="en" sz="15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Data collection (actual car versus simulator)</a:t>
            </a:r>
            <a:endParaRPr sz="1500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1492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◆"/>
            </a:pPr>
            <a:r>
              <a:rPr lang="en" sz="15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Machine Learning </a:t>
            </a:r>
            <a:r>
              <a:rPr lang="en" sz="1500" dirty="0" err="1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courselets</a:t>
            </a:r>
            <a:r>
              <a:rPr lang="en" sz="15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training models</a:t>
            </a:r>
          </a:p>
          <a:p>
            <a:pPr marL="914400" lvl="1" indent="-1492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◆"/>
            </a:pPr>
            <a:r>
              <a:rPr lang="en" sz="15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Verification via self-driving (actual car versus simulator)</a:t>
            </a:r>
            <a:endParaRPr sz="1500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20637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➔"/>
            </a:pPr>
            <a:r>
              <a:rPr lang="en" sz="1500" b="1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Supports different emphasis and different pathways through the curriculum:</a:t>
            </a:r>
            <a:endParaRPr sz="1500" b="1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1492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◆"/>
            </a:pPr>
            <a:r>
              <a:rPr lang="en" sz="15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Introduction to engineering might emphasize driving the actual car</a:t>
            </a:r>
          </a:p>
          <a:p>
            <a:pPr marL="914400" lvl="1" indent="-1492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◆"/>
            </a:pPr>
            <a:r>
              <a:rPr lang="en" sz="15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Machine learning focus might use the simulator</a:t>
            </a:r>
            <a:endParaRPr sz="1500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20637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➔"/>
            </a:pPr>
            <a:r>
              <a:rPr lang="en" sz="1500" b="1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Contain suggestions for exercises and individual exploration: </a:t>
            </a:r>
            <a:endParaRPr sz="1500" b="1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914400" lvl="1" indent="-1492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◆"/>
            </a:pPr>
            <a:r>
              <a:rPr lang="en" sz="1500" dirty="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E.g., digital twin combining simulator and experimental driving</a:t>
            </a:r>
            <a:endParaRPr sz="1500" dirty="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94" name="Google Shape;9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1875" y="2127740"/>
            <a:ext cx="1900122" cy="206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1875" y="231425"/>
            <a:ext cx="1900124" cy="179259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9"/>
          <p:cNvSpPr txBox="1"/>
          <p:nvPr/>
        </p:nvSpPr>
        <p:spPr>
          <a:xfrm>
            <a:off x="6844625" y="4151400"/>
            <a:ext cx="2070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D4D4D"/>
                </a:solidFill>
              </a:rPr>
              <a:t>REU 2023 students working on hardware </a:t>
            </a:r>
            <a:endParaRPr sz="800">
              <a:solidFill>
                <a:srgbClr val="4D4D4D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D4D4D"/>
                </a:solidFill>
              </a:rPr>
              <a:t>setup for autonomous vehicles </a:t>
            </a:r>
            <a:endParaRPr sz="800">
              <a:solidFill>
                <a:srgbClr val="4D4D4D"/>
              </a:solidFill>
            </a:endParaRPr>
          </a:p>
        </p:txBody>
      </p:sp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345438" y="205975"/>
            <a:ext cx="79332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AutoLearn: A case study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F43B2-B9CC-7143-AD5C-2FEB06338DF1}"/>
              </a:ext>
            </a:extLst>
          </p:cNvPr>
          <p:cNvSpPr txBox="1"/>
          <p:nvPr/>
        </p:nvSpPr>
        <p:spPr>
          <a:xfrm>
            <a:off x="279391" y="3920323"/>
            <a:ext cx="658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Paper: “</a:t>
            </a:r>
            <a:r>
              <a:rPr lang="en-US" i="1" dirty="0" err="1">
                <a:solidFill>
                  <a:schemeClr val="bg1"/>
                </a:solidFill>
              </a:rPr>
              <a:t>AutoLearn</a:t>
            </a:r>
            <a:r>
              <a:rPr lang="en-US" i="1" dirty="0">
                <a:solidFill>
                  <a:schemeClr val="bg1"/>
                </a:solidFill>
              </a:rPr>
              <a:t>: Learning in the Edge to Cloud Continuum”, EduHPC’23</a:t>
            </a:r>
          </a:p>
        </p:txBody>
      </p:sp>
    </p:spTree>
    <p:extLst>
      <p:ext uri="{BB962C8B-B14F-4D97-AF65-F5344CB8AC3E}">
        <p14:creationId xmlns:p14="http://schemas.microsoft.com/office/powerpoint/2010/main" val="804647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F7DFB747-E379-2B43-9823-50C2479A48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5"/>
          <a:stretch/>
        </p:blipFill>
        <p:spPr>
          <a:xfrm>
            <a:off x="2799350" y="-89100"/>
            <a:ext cx="7459989" cy="5321700"/>
          </a:xfrm>
          <a:prstGeom prst="rect">
            <a:avLst/>
          </a:prstGeom>
        </p:spPr>
      </p:pic>
      <p:pic>
        <p:nvPicPr>
          <p:cNvPr id="4" name="Google Shape;109;p13">
            <a:extLst>
              <a:ext uri="{FF2B5EF4-FFF2-40B4-BE49-F238E27FC236}">
                <a16:creationId xmlns:a16="http://schemas.microsoft.com/office/drawing/2014/main" id="{882C8AB5-1741-F549-A3DA-3F34C8486D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5625"/>
          <a:stretch/>
        </p:blipFill>
        <p:spPr>
          <a:xfrm>
            <a:off x="-164285" y="-28783"/>
            <a:ext cx="7125192" cy="5172283"/>
          </a:xfrm>
          <a:prstGeom prst="homePlate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78;p9">
            <a:extLst>
              <a:ext uri="{FF2B5EF4-FFF2-40B4-BE49-F238E27FC236}">
                <a16:creationId xmlns:a16="http://schemas.microsoft.com/office/drawing/2014/main" id="{C8A7888D-9FDA-2048-A2DA-9DBD2989F03D}"/>
              </a:ext>
            </a:extLst>
          </p:cNvPr>
          <p:cNvSpPr/>
          <p:nvPr/>
        </p:nvSpPr>
        <p:spPr>
          <a:xfrm>
            <a:off x="614950" y="2132952"/>
            <a:ext cx="1673939" cy="1674795"/>
          </a:xfrm>
          <a:prstGeom prst="ellipse">
            <a:avLst/>
          </a:prstGeom>
          <a:solidFill>
            <a:srgbClr val="00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bin"/>
                <a:ea typeface="Cabin"/>
                <a:cs typeface="Cabin"/>
                <a:sym typeface="Cabin"/>
              </a:rPr>
              <a:t>700+</a:t>
            </a:r>
            <a:r>
              <a:rPr lang="en" sz="2000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" sz="1800" dirty="0">
                <a:latin typeface="Cabin"/>
                <a:ea typeface="Cabin"/>
                <a:cs typeface="Cabin"/>
                <a:sym typeface="Cabin"/>
              </a:rPr>
              <a:t>Papers published</a:t>
            </a:r>
            <a:endParaRPr sz="18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" name="Google Shape;79;p9">
            <a:extLst>
              <a:ext uri="{FF2B5EF4-FFF2-40B4-BE49-F238E27FC236}">
                <a16:creationId xmlns:a16="http://schemas.microsoft.com/office/drawing/2014/main" id="{30CD5DBA-E285-A74A-B0A4-22A992A5A742}"/>
              </a:ext>
            </a:extLst>
          </p:cNvPr>
          <p:cNvSpPr/>
          <p:nvPr/>
        </p:nvSpPr>
        <p:spPr>
          <a:xfrm>
            <a:off x="4085091" y="1483415"/>
            <a:ext cx="1902006" cy="1858618"/>
          </a:xfrm>
          <a:prstGeom prst="ellipse">
            <a:avLst/>
          </a:prstGeom>
          <a:solidFill>
            <a:srgbClr val="D5B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bin"/>
                <a:ea typeface="Cabin"/>
                <a:cs typeface="Cabin"/>
                <a:sym typeface="Cabin"/>
              </a:rPr>
              <a:t>1,100+ </a:t>
            </a:r>
            <a:endParaRPr sz="3200" dirty="0"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bin"/>
                <a:ea typeface="Cabin"/>
                <a:cs typeface="Cabin"/>
                <a:sym typeface="Cabin"/>
              </a:rPr>
              <a:t>U</a:t>
            </a:r>
            <a:r>
              <a:rPr lang="en" sz="2000" dirty="0" err="1">
                <a:latin typeface="Cabin"/>
                <a:ea typeface="Cabin"/>
                <a:cs typeface="Cabin"/>
                <a:sym typeface="Cabin"/>
              </a:rPr>
              <a:t>nique</a:t>
            </a:r>
            <a:r>
              <a:rPr lang="en" sz="2000" dirty="0">
                <a:latin typeface="Cabin"/>
                <a:ea typeface="Cabin"/>
                <a:cs typeface="Cabin"/>
                <a:sym typeface="Cabin"/>
              </a:rPr>
              <a:t> projects</a:t>
            </a:r>
            <a:endParaRPr sz="20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9" name="Google Shape;80;p9">
            <a:extLst>
              <a:ext uri="{FF2B5EF4-FFF2-40B4-BE49-F238E27FC236}">
                <a16:creationId xmlns:a16="http://schemas.microsoft.com/office/drawing/2014/main" id="{4109A961-9E17-4C48-AA43-7A759BDA5598}"/>
              </a:ext>
            </a:extLst>
          </p:cNvPr>
          <p:cNvSpPr/>
          <p:nvPr/>
        </p:nvSpPr>
        <p:spPr>
          <a:xfrm>
            <a:off x="2504683" y="2970350"/>
            <a:ext cx="2104335" cy="2104335"/>
          </a:xfrm>
          <a:prstGeom prst="ellipse">
            <a:avLst/>
          </a:prstGeom>
          <a:solidFill>
            <a:srgbClr val="FEA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10,000+</a:t>
            </a:r>
            <a:endParaRPr sz="28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Users</a:t>
            </a:r>
            <a:endParaRPr sz="24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28340A-9A4C-2743-99A8-D61E23E8245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949" y="0"/>
            <a:ext cx="4063412" cy="102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14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7296-F52B-0340-A75B-E89D6E64B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9171"/>
            <a:ext cx="77724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From exploration to observation: </a:t>
            </a:r>
            <a:br>
              <a:rPr lang="en-US" dirty="0"/>
            </a:br>
            <a:r>
              <a:rPr lang="en-US" dirty="0"/>
              <a:t>the FLOTO project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0C5EC-DEE7-994E-BD51-74AA7BE4C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70034"/>
            <a:ext cx="7772400" cy="359700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Can we use </a:t>
            </a:r>
            <a:r>
              <a:rPr lang="en-US" dirty="0" err="1"/>
              <a:t>CHI@Edge</a:t>
            </a:r>
            <a:r>
              <a:rPr lang="en-US" dirty="0"/>
              <a:t> as a large observatory instrument for broadband monitoring?</a:t>
            </a:r>
          </a:p>
          <a:p>
            <a:r>
              <a:rPr lang="en-US" dirty="0"/>
              <a:t> Why broadband monitoring? </a:t>
            </a:r>
          </a:p>
          <a:p>
            <a:pPr lvl="1"/>
            <a:r>
              <a:rPr lang="en-US" dirty="0"/>
              <a:t>Technical questions: what happens in conditions of oversubscription? </a:t>
            </a:r>
          </a:p>
          <a:p>
            <a:pPr lvl="1"/>
            <a:r>
              <a:rPr lang="en-US" dirty="0"/>
              <a:t>Policy questions: is there a “digital divide” in our society?</a:t>
            </a:r>
          </a:p>
          <a:p>
            <a:pPr lvl="1"/>
            <a:r>
              <a:rPr lang="en-US" dirty="0"/>
              <a:t>Modeling questions: what assumptions about broadband are realistic?</a:t>
            </a:r>
          </a:p>
          <a:p>
            <a:r>
              <a:rPr lang="en-US" dirty="0"/>
              <a:t>Measuring broadband – different approaches/applications depending on context, objective, use case, etc. </a:t>
            </a:r>
          </a:p>
          <a:p>
            <a:pPr lvl="1"/>
            <a:r>
              <a:rPr lang="en-US" dirty="0" err="1"/>
              <a:t>Netrics</a:t>
            </a:r>
            <a:r>
              <a:rPr lang="en-US" dirty="0"/>
              <a:t>: open-source library of standard network diagnostic tools (ndt7, </a:t>
            </a:r>
            <a:r>
              <a:rPr lang="en-US" dirty="0" err="1"/>
              <a:t>speedtest</a:t>
            </a:r>
            <a:r>
              <a:rPr lang="en-US" dirty="0"/>
              <a:t>, ping, traceroute, etc.) for continuous, longitudinal network measurement</a:t>
            </a:r>
          </a:p>
          <a:p>
            <a:pPr lvl="1"/>
            <a:r>
              <a:rPr lang="en-US" dirty="0"/>
              <a:t>Others: e.g., residential versus rural broadband and other use cases</a:t>
            </a:r>
          </a:p>
          <a:p>
            <a:r>
              <a:rPr lang="en-US" b="1" dirty="0"/>
              <a:t>Approach: </a:t>
            </a:r>
            <a:r>
              <a:rPr lang="en-US" dirty="0"/>
              <a:t>connect a “measurement box” to the router and run tests</a:t>
            </a:r>
          </a:p>
          <a:p>
            <a:r>
              <a:rPr lang="en-US" dirty="0"/>
              <a:t>Collaboration with Nick </a:t>
            </a:r>
            <a:r>
              <a:rPr lang="en-US" dirty="0" err="1"/>
              <a:t>Feamster</a:t>
            </a:r>
            <a:r>
              <a:rPr lang="en-US" dirty="0"/>
              <a:t> &amp; his </a:t>
            </a:r>
            <a:r>
              <a:rPr lang="en-US" dirty="0" err="1"/>
              <a:t>UChicago</a:t>
            </a:r>
            <a:r>
              <a:rPr lang="en-US" dirty="0"/>
              <a:t> team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44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6391-B708-8840-AF3C-850DCA90D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D1A02-F3C0-4942-B05A-CFA9B0645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59202"/>
            <a:ext cx="4246418" cy="35970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Raspberry Pi 4 (8GB)</a:t>
            </a:r>
          </a:p>
          <a:p>
            <a:r>
              <a:rPr lang="en-US" dirty="0"/>
              <a:t>Additional Components</a:t>
            </a:r>
          </a:p>
          <a:p>
            <a:pPr lvl="1"/>
            <a:r>
              <a:rPr lang="en-US" dirty="0"/>
              <a:t>MicroSD Cards (32GB)</a:t>
            </a:r>
          </a:p>
          <a:p>
            <a:pPr lvl="1"/>
            <a:r>
              <a:rPr lang="en-US" dirty="0"/>
              <a:t>CAT 6 Ethernet Cable</a:t>
            </a:r>
          </a:p>
          <a:p>
            <a:pPr lvl="1"/>
            <a:r>
              <a:rPr lang="en-US" dirty="0"/>
              <a:t>Power Cord</a:t>
            </a:r>
          </a:p>
          <a:p>
            <a:r>
              <a:rPr lang="en-US" dirty="0"/>
              <a:t>Optional: PoE+ HATs to enable deployment in locations with scarce power sources</a:t>
            </a:r>
          </a:p>
          <a:p>
            <a:r>
              <a:rPr lang="en-US" dirty="0"/>
              <a:t>Inventory:</a:t>
            </a:r>
          </a:p>
          <a:p>
            <a:pPr lvl="1"/>
            <a:r>
              <a:rPr lang="en-US" dirty="0"/>
              <a:t>1,000 devices finished arriving at the end of June’23</a:t>
            </a:r>
          </a:p>
          <a:p>
            <a:pPr lvl="1"/>
            <a:r>
              <a:rPr lang="en-US" dirty="0"/>
              <a:t>In the process of deploying them for broadband research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Google Shape;98;p19">
            <a:extLst>
              <a:ext uri="{FF2B5EF4-FFF2-40B4-BE49-F238E27FC236}">
                <a16:creationId xmlns:a16="http://schemas.microsoft.com/office/drawing/2014/main" id="{8F4E4CBA-5C12-6546-8621-5E3DA39F003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6275" y="201019"/>
            <a:ext cx="3223001" cy="1984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5" name="Google Shape;99;p19">
            <a:extLst>
              <a:ext uri="{FF2B5EF4-FFF2-40B4-BE49-F238E27FC236}">
                <a16:creationId xmlns:a16="http://schemas.microsoft.com/office/drawing/2014/main" id="{82EB1EA4-FF04-3441-8463-77B20E63FA27}"/>
              </a:ext>
            </a:extLst>
          </p:cNvPr>
          <p:cNvGrpSpPr/>
          <p:nvPr/>
        </p:nvGrpSpPr>
        <p:grpSpPr>
          <a:xfrm>
            <a:off x="5010310" y="2347187"/>
            <a:ext cx="3978221" cy="2653132"/>
            <a:chOff x="5010310" y="2347187"/>
            <a:chExt cx="3978221" cy="2653132"/>
          </a:xfrm>
        </p:grpSpPr>
        <p:pic>
          <p:nvPicPr>
            <p:cNvPr id="6" name="Google Shape;100;p19">
              <a:extLst>
                <a:ext uri="{FF2B5EF4-FFF2-40B4-BE49-F238E27FC236}">
                  <a16:creationId xmlns:a16="http://schemas.microsoft.com/office/drawing/2014/main" id="{DDAB55B5-30C8-DD4C-8D0D-BC1E704F426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98700" y="2347187"/>
              <a:ext cx="1989830" cy="265310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7" name="Google Shape;101;p19">
              <a:extLst>
                <a:ext uri="{FF2B5EF4-FFF2-40B4-BE49-F238E27FC236}">
                  <a16:creationId xmlns:a16="http://schemas.microsoft.com/office/drawing/2014/main" id="{F0FCD036-88C1-C841-8D70-5D4BB979056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10310" y="2347212"/>
              <a:ext cx="1989830" cy="265310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15733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508E2-9259-BC49-8F72-CFC33DD4D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Testbeds as Scientific Instruments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ED55E-6B2A-034F-9DC1-CCE67E2D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279" y="1043709"/>
            <a:ext cx="6447501" cy="3509817"/>
          </a:xfrm>
        </p:spPr>
        <p:txBody>
          <a:bodyPr>
            <a:noAutofit/>
          </a:bodyPr>
          <a:lstStyle/>
          <a:p>
            <a:r>
              <a:rPr lang="en-US" sz="1500" dirty="0"/>
              <a:t>Research Infrastructure: a tool for computational experimentation</a:t>
            </a:r>
          </a:p>
          <a:p>
            <a:pPr lvl="1"/>
            <a:r>
              <a:rPr lang="en-US" sz="1500" dirty="0"/>
              <a:t>The experiments we can think about are unlimited…</a:t>
            </a:r>
          </a:p>
          <a:p>
            <a:pPr lvl="1"/>
            <a:r>
              <a:rPr lang="en-US" sz="1500" dirty="0"/>
              <a:t>…but in practice we can carry out only those that are supported by an instrument that allows us to deploy, capture (observe and measure), and record relevant scientific information</a:t>
            </a:r>
          </a:p>
          <a:p>
            <a:r>
              <a:rPr lang="en-US" sz="1500" dirty="0"/>
              <a:t>Of Telescopes and Tokamaks</a:t>
            </a:r>
          </a:p>
          <a:p>
            <a:pPr lvl="1"/>
            <a:r>
              <a:rPr lang="en-US" sz="1350" dirty="0"/>
              <a:t>Exploratory instruments (tokamaks): deploy then measure -- Chameleon</a:t>
            </a:r>
          </a:p>
          <a:p>
            <a:pPr lvl="1"/>
            <a:r>
              <a:rPr lang="en-US" sz="1350" dirty="0"/>
              <a:t>Discovery/observational instruments (telescopes): measure – FLOTO infrastructure</a:t>
            </a:r>
          </a:p>
          <a:p>
            <a:r>
              <a:rPr lang="en-US" sz="1500" dirty="0"/>
              <a:t>Challenges in scaling and adaptability</a:t>
            </a:r>
          </a:p>
        </p:txBody>
      </p:sp>
      <p:pic>
        <p:nvPicPr>
          <p:cNvPr id="8" name="Picture 7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D5D2A4FB-DB9C-E148-9735-21E08B032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98" y="766903"/>
            <a:ext cx="1898423" cy="1898423"/>
          </a:xfrm>
          <a:prstGeom prst="rect">
            <a:avLst/>
          </a:prstGeom>
        </p:spPr>
      </p:pic>
      <p:pic>
        <p:nvPicPr>
          <p:cNvPr id="6" name="Picture 5" descr="A large white satellite dishes&#10;&#10;Description automatically generated">
            <a:extLst>
              <a:ext uri="{FF2B5EF4-FFF2-40B4-BE49-F238E27FC236}">
                <a16:creationId xmlns:a16="http://schemas.microsoft.com/office/drawing/2014/main" id="{6E6A84B6-7627-5645-BB60-8AEB807E1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6" r="5622" b="-2"/>
          <a:stretch/>
        </p:blipFill>
        <p:spPr>
          <a:xfrm>
            <a:off x="6911113" y="2849287"/>
            <a:ext cx="1933608" cy="15372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7720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F092D-A05E-084D-98AF-F2BFC0AC3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management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CD4AE-66DA-E945-AB5D-779DDF20D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59202"/>
            <a:ext cx="4837545" cy="35970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Onboard, offboard, and repurpose devices</a:t>
            </a:r>
          </a:p>
          <a:p>
            <a:r>
              <a:rPr lang="en-US" dirty="0"/>
              <a:t>Devices self-enroll</a:t>
            </a:r>
          </a:p>
          <a:p>
            <a:pPr lvl="1"/>
            <a:r>
              <a:rPr lang="en-US" dirty="0"/>
              <a:t>0 touch device enrollment (after imaging)</a:t>
            </a:r>
          </a:p>
          <a:p>
            <a:pPr lvl="1"/>
            <a:r>
              <a:rPr lang="en-US" dirty="0"/>
              <a:t>Alternatively, flash with our image to enroll your own device</a:t>
            </a:r>
          </a:p>
          <a:p>
            <a:r>
              <a:rPr lang="en-US" dirty="0"/>
              <a:t>Configuration management</a:t>
            </a:r>
          </a:p>
          <a:p>
            <a:pPr lvl="1"/>
            <a:r>
              <a:rPr lang="en-US" dirty="0"/>
              <a:t>Update and deploy without physical access, stateless operating system, includes software and device configuration, can be pinned to releases </a:t>
            </a:r>
          </a:p>
          <a:p>
            <a:r>
              <a:rPr lang="en-US" dirty="0"/>
              <a:t>Robust remote management features</a:t>
            </a:r>
          </a:p>
          <a:p>
            <a:pPr lvl="1"/>
            <a:r>
              <a:rPr lang="en-US" dirty="0"/>
              <a:t>View status and statistics, create and manage deployments, trigger appropriate actions (e.g., send mail)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2750C-3026-0D4F-A62A-193985161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018" y="580789"/>
            <a:ext cx="3288554" cy="167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1778F1-2FE5-234A-8492-90F106590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429" y="2493778"/>
            <a:ext cx="3116143" cy="160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97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CCCFD-F470-9845-AE37-1D0E82CAE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Device Management layer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763A0-8DA9-D644-98B9-C45E4D48B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Identity login (via </a:t>
            </a:r>
            <a:r>
              <a:rPr lang="en-US" dirty="0" err="1"/>
              <a:t>GlobusAuth</a:t>
            </a:r>
            <a:r>
              <a:rPr lang="en-US" dirty="0"/>
              <a:t>)</a:t>
            </a:r>
          </a:p>
          <a:p>
            <a:r>
              <a:rPr lang="en-US" dirty="0"/>
              <a:t>Based on </a:t>
            </a:r>
            <a:r>
              <a:rPr lang="en-US" dirty="0" err="1"/>
              <a:t>openBalena</a:t>
            </a:r>
            <a:r>
              <a:rPr lang="en-US" dirty="0"/>
              <a:t> (open source project underlying </a:t>
            </a:r>
            <a:r>
              <a:rPr lang="en-US" dirty="0" err="1"/>
              <a:t>BalenaCloud</a:t>
            </a:r>
            <a:r>
              <a:rPr lang="en-US" dirty="0"/>
              <a:t> platform)</a:t>
            </a:r>
          </a:p>
          <a:p>
            <a:pPr lvl="1"/>
            <a:r>
              <a:rPr lang="en-US" dirty="0"/>
              <a:t>Extensions include support for federated identity, managing device collections, ability to execute ad-hoc shell commands on device system containers, and others</a:t>
            </a:r>
          </a:p>
          <a:p>
            <a:pPr lvl="1"/>
            <a:r>
              <a:rPr lang="en-US" dirty="0"/>
              <a:t>Dashboard to expose management functions</a:t>
            </a:r>
          </a:p>
          <a:p>
            <a:r>
              <a:rPr lang="en-US" dirty="0"/>
              <a:t>Control and data services deployed on AWS EC2 </a:t>
            </a:r>
          </a:p>
          <a:p>
            <a:pPr lvl="1"/>
            <a:r>
              <a:rPr lang="en-US" dirty="0"/>
              <a:t>With thanks to </a:t>
            </a:r>
            <a:r>
              <a:rPr lang="en-US" dirty="0" err="1"/>
              <a:t>CloudBank</a:t>
            </a:r>
            <a:r>
              <a:rPr lang="en-US" dirty="0"/>
              <a:t>!</a:t>
            </a:r>
          </a:p>
          <a:p>
            <a:r>
              <a:rPr lang="en-US" dirty="0"/>
              <a:t>Devices run minimal, stateless, vetted images with the application management layer software </a:t>
            </a:r>
          </a:p>
          <a:p>
            <a:r>
              <a:rPr lang="en-US" dirty="0"/>
              <a:t>Access via the dashboard or a CLI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051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38DA-D821-5E43-A9C0-BE105B7DD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339"/>
            <a:ext cx="77724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Application management layer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B14D7F-D546-3000-E47F-EFEF77B796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152144"/>
            <a:ext cx="3657600" cy="302269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Supports deployment of applications on device fleets via a system container</a:t>
            </a:r>
          </a:p>
          <a:p>
            <a:r>
              <a:rPr lang="en-US" dirty="0"/>
              <a:t>Applications are packaged as Docker containers</a:t>
            </a:r>
          </a:p>
          <a:p>
            <a:r>
              <a:rPr lang="en-US" dirty="0"/>
              <a:t>Users can reserve overlapping or non-overlapping timeslots for application deployment so as not to conflict with other deployments </a:t>
            </a:r>
          </a:p>
          <a:p>
            <a:r>
              <a:rPr lang="en-US" dirty="0"/>
              <a:t>Generic data streaming implemented as a “system application”</a:t>
            </a:r>
          </a:p>
          <a:p>
            <a:r>
              <a:rPr lang="en-US" dirty="0"/>
              <a:t>Multi-container applications deployed via docker-compose syntax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B84B4E67-AED4-674A-BA9C-8644125A1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1325881"/>
            <a:ext cx="3657600" cy="2560318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717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50BC5-D2A7-4940-B24E-DD0FD36D2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and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1A223-106D-0E40-97F7-BCDDC9834B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799" y="1152144"/>
            <a:ext cx="5388429" cy="290779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Software on devices uploads results directly to cloud storage</a:t>
            </a:r>
          </a:p>
          <a:p>
            <a:r>
              <a:rPr lang="en-US" dirty="0"/>
              <a:t>Data curation and analysis pipelines process raw data for investigation</a:t>
            </a:r>
          </a:p>
          <a:p>
            <a:r>
              <a:rPr lang="en-US" dirty="0"/>
              <a:t>Raw and processed data available for use (after anonymization)</a:t>
            </a:r>
          </a:p>
          <a:p>
            <a:r>
              <a:rPr lang="en-US" dirty="0"/>
              <a:t>Current, small scale, using AWS Lambda for analysis</a:t>
            </a:r>
          </a:p>
          <a:p>
            <a:r>
              <a:rPr lang="en-US" dirty="0"/>
              <a:t>After scale up, use Apache Kafka as message broker, data consumers will subscribe to real time topics for up to date results</a:t>
            </a:r>
          </a:p>
          <a:p>
            <a:r>
              <a:rPr lang="en-US" dirty="0"/>
              <a:t>Grafana dashboards with time-series visualizations to monitor data in near real-time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Google Shape;84;p17">
            <a:extLst>
              <a:ext uri="{FF2B5EF4-FFF2-40B4-BE49-F238E27FC236}">
                <a16:creationId xmlns:a16="http://schemas.microsoft.com/office/drawing/2014/main" id="{68F779CE-2F8D-EB41-A29E-3EA035955F2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23375" y="1017725"/>
            <a:ext cx="2356525" cy="32900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8A559A-0FFB-824A-A82C-5B7F37D9B74F}"/>
              </a:ext>
            </a:extLst>
          </p:cNvPr>
          <p:cNvSpPr txBox="1"/>
          <p:nvPr/>
        </p:nvSpPr>
        <p:spPr>
          <a:xfrm>
            <a:off x="1076384" y="3880356"/>
            <a:ext cx="4440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Paper: “Discovery Testbed: An Observational Instrument 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for Broadband Research”, eScience’23</a:t>
            </a:r>
          </a:p>
        </p:txBody>
      </p:sp>
    </p:spTree>
    <p:extLst>
      <p:ext uri="{BB962C8B-B14F-4D97-AF65-F5344CB8AC3E}">
        <p14:creationId xmlns:p14="http://schemas.microsoft.com/office/powerpoint/2010/main" val="3725448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315;p14">
            <a:extLst>
              <a:ext uri="{FF2B5EF4-FFF2-40B4-BE49-F238E27FC236}">
                <a16:creationId xmlns:a16="http://schemas.microsoft.com/office/drawing/2014/main" id="{A471EABC-AE14-0241-AD12-0B7E52F3215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12525" r="12517"/>
          <a:stretch/>
        </p:blipFill>
        <p:spPr>
          <a:xfrm>
            <a:off x="4393473" y="1066513"/>
            <a:ext cx="2081488" cy="2045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25A326-847E-D44B-81EF-C0B47DD04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960" y="1115360"/>
            <a:ext cx="2720010" cy="1542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9F4A47-3E1A-DE4A-B9AF-77A760041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FLOTO Deployments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1C535-5AA8-7045-8ABF-AC6F7763B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93" y="917139"/>
            <a:ext cx="3741821" cy="359700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Chicago, IL (200 devices)</a:t>
            </a:r>
          </a:p>
          <a:p>
            <a:pPr lvl="1"/>
            <a:r>
              <a:rPr lang="en-US" sz="1850" dirty="0"/>
              <a:t>Logan Square and South Shore</a:t>
            </a:r>
          </a:p>
          <a:p>
            <a:r>
              <a:rPr lang="en-US" sz="2150" dirty="0"/>
              <a:t>Milwaukee, WI (300 devices)</a:t>
            </a:r>
          </a:p>
          <a:p>
            <a:pPr lvl="1"/>
            <a:r>
              <a:rPr lang="en-US" sz="1850" dirty="0"/>
              <a:t>Franklin Heights and Muskego Way neighborhoods </a:t>
            </a:r>
          </a:p>
          <a:p>
            <a:r>
              <a:rPr lang="en-US" sz="2150" dirty="0"/>
              <a:t>San Rafael, CA (300 devices)</a:t>
            </a:r>
          </a:p>
          <a:p>
            <a:r>
              <a:rPr lang="en-US" dirty="0"/>
              <a:t>Marion County, IL (20-30 devices)</a:t>
            </a:r>
          </a:p>
          <a:p>
            <a:r>
              <a:rPr lang="en-US" dirty="0"/>
              <a:t>University campuses</a:t>
            </a:r>
          </a:p>
          <a:p>
            <a:pPr lvl="1"/>
            <a:r>
              <a:rPr lang="en-US" sz="1850" dirty="0" err="1"/>
              <a:t>Uchicago</a:t>
            </a:r>
            <a:r>
              <a:rPr lang="en-US" sz="1850" dirty="0"/>
              <a:t>, Chicago State University, UCSB</a:t>
            </a:r>
          </a:p>
          <a:p>
            <a:r>
              <a:rPr lang="en-US" sz="2150" dirty="0"/>
              <a:t>CS research projects</a:t>
            </a:r>
          </a:p>
          <a:p>
            <a:r>
              <a:rPr lang="en-US" dirty="0" err="1"/>
              <a:t>ESnet</a:t>
            </a:r>
            <a:r>
              <a:rPr lang="en-US" dirty="0"/>
              <a:t>/SAIL – and other adaptations!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5EA526-691D-954C-AAED-E52026240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224" y="29917"/>
            <a:ext cx="2720010" cy="1542427"/>
          </a:xfrm>
          <a:prstGeom prst="rect">
            <a:avLst/>
          </a:prstGeom>
        </p:spPr>
      </p:pic>
      <p:pic>
        <p:nvPicPr>
          <p:cNvPr id="11" name="Content Placeholder 4" descr="A tower with a satellite dish on top of it&#10;&#10;Description automatically generated">
            <a:extLst>
              <a:ext uri="{FF2B5EF4-FFF2-40B4-BE49-F238E27FC236}">
                <a16:creationId xmlns:a16="http://schemas.microsoft.com/office/drawing/2014/main" id="{027178A7-95B9-AE4B-B7BB-82D3EB938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391" y="2571751"/>
            <a:ext cx="1538392" cy="20511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7D187B-620E-7B42-B885-DC28609CD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23" y="3110407"/>
            <a:ext cx="2350079" cy="1639676"/>
          </a:xfrm>
          <a:prstGeom prst="rect">
            <a:avLst/>
          </a:prstGeom>
        </p:spPr>
      </p:pic>
      <p:pic>
        <p:nvPicPr>
          <p:cNvPr id="9" name="Google Shape;350;p15">
            <a:extLst>
              <a:ext uri="{FF2B5EF4-FFF2-40B4-BE49-F238E27FC236}">
                <a16:creationId xmlns:a16="http://schemas.microsoft.com/office/drawing/2014/main" id="{A338F021-7F92-B648-B660-CA348E739B8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2552" y="2571750"/>
            <a:ext cx="1231717" cy="140767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BB0598-04B0-6048-B5A9-43C3FC36A72D}"/>
              </a:ext>
            </a:extLst>
          </p:cNvPr>
          <p:cNvSpPr txBox="1"/>
          <p:nvPr/>
        </p:nvSpPr>
        <p:spPr>
          <a:xfrm>
            <a:off x="1237294" y="4226361"/>
            <a:ext cx="1949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accent2">
                    <a:lumMod val="50000"/>
                  </a:schemeClr>
                </a:solidFill>
              </a:rPr>
              <a:t>floto.cs.uchicago.edu</a:t>
            </a:r>
            <a:endParaRPr lang="en-US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82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DE262-8A6E-1246-829C-497B8B571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Adaptability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59B2D-34F2-8C42-AD24-FC1BCEF38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 knobs can I turn on this instrument?</a:t>
            </a:r>
          </a:p>
          <a:p>
            <a:r>
              <a:rPr lang="en-US" dirty="0"/>
              <a:t>Deployment scope: deploy the devices in a different area</a:t>
            </a:r>
          </a:p>
          <a:p>
            <a:r>
              <a:rPr lang="en-US" dirty="0"/>
              <a:t>Hardware: combine devices with different IoT peripherals (e.g., GPS)</a:t>
            </a:r>
          </a:p>
          <a:p>
            <a:r>
              <a:rPr lang="en-US" dirty="0"/>
              <a:t>Application: adapting “sensing abilities” programmatically</a:t>
            </a:r>
          </a:p>
          <a:p>
            <a:r>
              <a:rPr lang="en-US" dirty="0"/>
              <a:t>Data aggregation: different methods are possible</a:t>
            </a:r>
          </a:p>
          <a:p>
            <a:r>
              <a:rPr lang="en-US" dirty="0"/>
              <a:t>Data: ask different questions of the data</a:t>
            </a:r>
          </a:p>
        </p:txBody>
      </p:sp>
    </p:spTree>
    <p:extLst>
      <p:ext uri="{BB962C8B-B14F-4D97-AF65-F5344CB8AC3E}">
        <p14:creationId xmlns:p14="http://schemas.microsoft.com/office/powerpoint/2010/main" val="393760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27263421-85E3-F640-9049-58A1C4540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891" y="314702"/>
            <a:ext cx="3204482" cy="213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B4E730-8F50-DF4B-89FA-86DFCD251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C2B00-3291-2143-937D-CD70E0F3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59202"/>
            <a:ext cx="4976091" cy="359700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Measurement Swiss Army Knife (MSAK): extends M-Lab’s testing suite for assessing broadband availability</a:t>
            </a:r>
          </a:p>
          <a:p>
            <a:r>
              <a:rPr lang="en-US" dirty="0"/>
              <a:t>Radar: Internet quality monitoring for telehealth in rural communities (X-Labs)</a:t>
            </a:r>
          </a:p>
          <a:p>
            <a:r>
              <a:rPr lang="en-US" dirty="0" err="1"/>
              <a:t>netUnicorn</a:t>
            </a:r>
            <a:r>
              <a:rPr lang="en-US" dirty="0"/>
              <a:t>: a platform for building and running data pipelines on different nodes for network data collection experiments (UCSB)</a:t>
            </a:r>
          </a:p>
          <a:p>
            <a:r>
              <a:rPr lang="en-US" dirty="0" err="1"/>
              <a:t>Netrics</a:t>
            </a:r>
            <a:r>
              <a:rPr lang="en-US" dirty="0"/>
              <a:t>: all-purpose framework for running, customizing, and scheduling network measurements for home internet (</a:t>
            </a:r>
            <a:r>
              <a:rPr lang="en-US" dirty="0" err="1"/>
              <a:t>UChicago</a:t>
            </a:r>
            <a:r>
              <a:rPr lang="en-US" dirty="0"/>
              <a:t>)</a:t>
            </a:r>
          </a:p>
          <a:p>
            <a:r>
              <a:rPr lang="en-US" dirty="0"/>
              <a:t>Network optimization: deployment on Internet 2’s network to assess network policy efficiency (I2)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0456713-C089-484F-8123-FB17AA671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929" y="3247572"/>
            <a:ext cx="2222127" cy="11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ECE2C79-4A53-4343-90A8-9648C9BDC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73" y="1895928"/>
            <a:ext cx="2633138" cy="149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704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7CE71-D2EC-3F48-943B-F61E04143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Emergent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80032-EB07-E747-9EF2-B1988A456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59202"/>
            <a:ext cx="5453743" cy="3597009"/>
          </a:xfrm>
        </p:spPr>
        <p:txBody>
          <a:bodyPr/>
          <a:lstStyle/>
          <a:p>
            <a:r>
              <a:rPr lang="en-US" dirty="0"/>
              <a:t>Meteorological observation: using edge devices with barometers to detect anomalous weather and earthquake events (UMass CICS)</a:t>
            </a:r>
          </a:p>
          <a:p>
            <a:r>
              <a:rPr lang="en-US" dirty="0"/>
              <a:t>Oceanic measurement: deployment of sensor stations for oceanic data collection (water quality, water movement, water levels, etc.) (FIU)</a:t>
            </a:r>
          </a:p>
          <a:p>
            <a:r>
              <a:rPr lang="en-US" dirty="0"/>
              <a:t>Monitoring environmental sensor connectivity: evaluating connectivity between environmental sensor stations for precision agriculture (ARA, University of Missouri)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095A81-F9EC-7445-ADC5-0C3C70C9A727}"/>
              </a:ext>
            </a:extLst>
          </p:cNvPr>
          <p:cNvGrpSpPr/>
          <p:nvPr/>
        </p:nvGrpSpPr>
        <p:grpSpPr>
          <a:xfrm>
            <a:off x="6292114" y="2687647"/>
            <a:ext cx="2703461" cy="1798505"/>
            <a:chOff x="792743" y="1108284"/>
            <a:chExt cx="3259767" cy="25153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3359A5-D813-D245-B8DA-4313D092C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1448" y="1937738"/>
              <a:ext cx="1611062" cy="168586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BBD0C5B-3E1E-854F-A29A-73BBF274E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2743" y="1108284"/>
              <a:ext cx="1758433" cy="2487883"/>
            </a:xfrm>
            <a:prstGeom prst="rect">
              <a:avLst/>
            </a:prstGeom>
          </p:spPr>
        </p:pic>
      </p:grpSp>
      <p:pic>
        <p:nvPicPr>
          <p:cNvPr id="18" name="Picture 8">
            <a:extLst>
              <a:ext uri="{FF2B5EF4-FFF2-40B4-BE49-F238E27FC236}">
                <a16:creationId xmlns:a16="http://schemas.microsoft.com/office/drawing/2014/main" id="{6E5FCBE3-EC88-584A-AB4D-31428B12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735" y="868461"/>
            <a:ext cx="2709438" cy="152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527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C3AEE-7D25-1441-8823-66D4EA568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19CF8-BD79-6D4F-94A8-D908E521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10718"/>
            <a:ext cx="7772400" cy="35970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Building scientific instruments (infrastructure research)</a:t>
            </a:r>
          </a:p>
          <a:p>
            <a:pPr lvl="1"/>
            <a:r>
              <a:rPr lang="en-US" dirty="0"/>
              <a:t>Innovative, scalable, and adaptable</a:t>
            </a:r>
          </a:p>
          <a:p>
            <a:r>
              <a:rPr lang="en-US" dirty="0"/>
              <a:t>Chameleon </a:t>
            </a:r>
          </a:p>
          <a:p>
            <a:pPr lvl="1"/>
            <a:r>
              <a:rPr lang="en-US" dirty="0"/>
              <a:t>Configuration continuum (bare metal, VMs, containers), </a:t>
            </a:r>
            <a:r>
              <a:rPr lang="en-US" dirty="0" err="1"/>
              <a:t>direct&amp;interactive</a:t>
            </a:r>
            <a:r>
              <a:rPr lang="en-US" dirty="0"/>
              <a:t> resource access </a:t>
            </a:r>
          </a:p>
          <a:p>
            <a:pPr lvl="1"/>
            <a:r>
              <a:rPr lang="en-US" dirty="0"/>
              <a:t>Innovative offerings: disaggregated hardware and edge computing</a:t>
            </a:r>
          </a:p>
          <a:p>
            <a:pPr lvl="1"/>
            <a:r>
              <a:rPr lang="en-US" dirty="0"/>
              <a:t>An open platform for reproducible systems research</a:t>
            </a:r>
          </a:p>
          <a:p>
            <a:pPr lvl="1"/>
            <a:r>
              <a:rPr lang="en-US" dirty="0"/>
              <a:t>Not just a testbed, a community of users: 10,000+ users, 700+ publications</a:t>
            </a:r>
          </a:p>
          <a:p>
            <a:r>
              <a:rPr lang="en-US" dirty="0"/>
              <a:t>FLOTO</a:t>
            </a:r>
          </a:p>
          <a:p>
            <a:pPr lvl="1"/>
            <a:r>
              <a:rPr lang="en-US" dirty="0"/>
              <a:t>Mainstream, scalable, adaptable</a:t>
            </a:r>
          </a:p>
          <a:p>
            <a:pPr lvl="1"/>
            <a:r>
              <a:rPr lang="en-US" dirty="0"/>
              <a:t>Deployment of 1,000 devices nationwide to measure broadband</a:t>
            </a:r>
          </a:p>
          <a:p>
            <a:pPr lvl="1"/>
            <a:r>
              <a:rPr lang="en-US" dirty="0"/>
              <a:t>Supporting multiple deployments, applications, and providing public datasets</a:t>
            </a:r>
          </a:p>
          <a:p>
            <a:pPr lvl="1"/>
            <a:r>
              <a:rPr lang="en-US" dirty="0"/>
              <a:t>Emergent uses in other areas </a:t>
            </a:r>
          </a:p>
        </p:txBody>
      </p:sp>
    </p:spTree>
    <p:extLst>
      <p:ext uri="{BB962C8B-B14F-4D97-AF65-F5344CB8AC3E}">
        <p14:creationId xmlns:p14="http://schemas.microsoft.com/office/powerpoint/2010/main" val="2252240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meleon-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87" y="1247553"/>
            <a:ext cx="4075636" cy="1034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3309" y="3312008"/>
            <a:ext cx="2958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www.chameleoncloud.org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B79D55-1D72-0748-8B28-B216BD98ADBF}"/>
              </a:ext>
            </a:extLst>
          </p:cNvPr>
          <p:cNvSpPr txBox="1"/>
          <p:nvPr/>
        </p:nvSpPr>
        <p:spPr>
          <a:xfrm>
            <a:off x="3141839" y="2157080"/>
            <a:ext cx="3845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We’re here to change</a:t>
            </a:r>
          </a:p>
        </p:txBody>
      </p:sp>
    </p:spTree>
    <p:extLst>
      <p:ext uri="{BB962C8B-B14F-4D97-AF65-F5344CB8AC3E}">
        <p14:creationId xmlns:p14="http://schemas.microsoft.com/office/powerpoint/2010/main" val="3451051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Chameleon in a nutshell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01916"/>
            <a:ext cx="8327572" cy="39802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From large to small – diversity  and scale in hardware:</a:t>
            </a:r>
          </a:p>
          <a:p>
            <a:pPr lvl="1"/>
            <a:r>
              <a:rPr lang="en-US" b="1" dirty="0"/>
              <a:t>Supercomputing datacenters </a:t>
            </a:r>
            <a:r>
              <a:rPr lang="en-US" dirty="0"/>
              <a:t>(UC, TACC) over 100G network – to </a:t>
            </a:r>
            <a:r>
              <a:rPr lang="en-US" b="1" dirty="0"/>
              <a:t>edge devices</a:t>
            </a:r>
          </a:p>
          <a:p>
            <a:pPr lvl="1"/>
            <a:r>
              <a:rPr lang="en-US" b="1" dirty="0"/>
              <a:t>Diverse: </a:t>
            </a:r>
            <a:r>
              <a:rPr lang="en-US" dirty="0"/>
              <a:t>FPGAs, GPUs, </a:t>
            </a:r>
            <a:r>
              <a:rPr lang="en-US" dirty="0" err="1"/>
              <a:t>NVMe</a:t>
            </a:r>
            <a:r>
              <a:rPr lang="en-US" dirty="0"/>
              <a:t>, NVDIMMs, Corsa switches, edge devices via </a:t>
            </a:r>
            <a:r>
              <a:rPr lang="en-US" dirty="0" err="1"/>
              <a:t>CHI@Edge</a:t>
            </a:r>
            <a:r>
              <a:rPr lang="en-US" dirty="0"/>
              <a:t>, etc.</a:t>
            </a:r>
          </a:p>
          <a:p>
            <a:pPr lvl="1"/>
            <a:r>
              <a:rPr lang="en-US" b="1" dirty="0"/>
              <a:t>Distributed: CHI-in-a-Box</a:t>
            </a:r>
            <a:r>
              <a:rPr lang="en-US" dirty="0"/>
              <a:t> sites at </a:t>
            </a:r>
            <a:r>
              <a:rPr lang="en-US" b="1" dirty="0"/>
              <a:t>IIT, NCAR, Northwestern, and UIC </a:t>
            </a:r>
            <a:r>
              <a:rPr lang="en-US" dirty="0"/>
              <a:t>– more coming</a:t>
            </a:r>
          </a:p>
          <a:p>
            <a:r>
              <a:rPr lang="en-US" dirty="0"/>
              <a:t>Chameleons like to change – testbed that adapts to your experimental needs</a:t>
            </a:r>
          </a:p>
          <a:p>
            <a:pPr lvl="1"/>
            <a:r>
              <a:rPr lang="en-US" b="1" dirty="0"/>
              <a:t>From bare metal reconfigurability/isolation</a:t>
            </a:r>
            <a:r>
              <a:rPr lang="en-US" dirty="0"/>
              <a:t> -- KVM cloud – to containers for edge</a:t>
            </a:r>
          </a:p>
          <a:p>
            <a:pPr lvl="1"/>
            <a:r>
              <a:rPr lang="en-US" dirty="0"/>
              <a:t>Capabilities: power on/off, reboot, custom kernel boot, serial console access, etc. </a:t>
            </a:r>
          </a:p>
          <a:p>
            <a:r>
              <a:rPr lang="en-US" dirty="0"/>
              <a:t>Based on mainstream open source – proud to be cheap!</a:t>
            </a:r>
          </a:p>
          <a:p>
            <a:pPr lvl="1"/>
            <a:r>
              <a:rPr lang="en-US" dirty="0"/>
              <a:t>50% leveraging and influencing </a:t>
            </a:r>
            <a:r>
              <a:rPr lang="en-US" b="1" dirty="0"/>
              <a:t>OpenStack</a:t>
            </a:r>
            <a:r>
              <a:rPr lang="en-US" dirty="0"/>
              <a:t> + 50% “special sauce” </a:t>
            </a:r>
          </a:p>
          <a:p>
            <a:r>
              <a:rPr lang="en-US" dirty="0"/>
              <a:t>Promoting disruption in digital artifact sharing</a:t>
            </a:r>
          </a:p>
          <a:p>
            <a:pPr lvl="1"/>
            <a:r>
              <a:rPr lang="en-US" dirty="0"/>
              <a:t>Integration with </a:t>
            </a:r>
            <a:r>
              <a:rPr lang="en-US" b="1" dirty="0" err="1"/>
              <a:t>Jupyter</a:t>
            </a:r>
            <a:r>
              <a:rPr lang="en-US" dirty="0"/>
              <a:t> for non-transactional experiment packaging</a:t>
            </a:r>
          </a:p>
          <a:p>
            <a:pPr lvl="1"/>
            <a:r>
              <a:rPr lang="en-US" b="1" dirty="0" err="1"/>
              <a:t>Trovi</a:t>
            </a:r>
            <a:r>
              <a:rPr lang="en-US" dirty="0"/>
              <a:t> for experiment sharing and discovery, </a:t>
            </a:r>
            <a:r>
              <a:rPr lang="en-US" b="1" dirty="0"/>
              <a:t>Chameleon </a:t>
            </a:r>
            <a:r>
              <a:rPr lang="en-US" b="1" dirty="0" err="1"/>
              <a:t>Daypass</a:t>
            </a:r>
            <a:r>
              <a:rPr lang="en-US" b="1" dirty="0"/>
              <a:t> </a:t>
            </a:r>
            <a:r>
              <a:rPr lang="en-US" dirty="0"/>
              <a:t>for access sharing</a:t>
            </a:r>
          </a:p>
          <a:p>
            <a:pPr lvl="1"/>
            <a:r>
              <a:rPr lang="en-US" dirty="0"/>
              <a:t>Reproducibility and education: digital sharing killer apps! </a:t>
            </a:r>
          </a:p>
          <a:p>
            <a:pPr lvl="1"/>
            <a:endParaRPr lang="en-US" dirty="0"/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2FFED6C4-DAA5-9444-93F7-B8200A357B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91" y="2686173"/>
            <a:ext cx="1231900" cy="123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B3F004-0DEB-BC45-AF78-35108D807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71" y="368176"/>
            <a:ext cx="984189" cy="98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83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631450" y="178474"/>
            <a:ext cx="86280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testbed </a:t>
            </a:r>
            <a:r>
              <a:rPr lang="en" sz="3000" dirty="0"/>
              <a:t>BY THE NUMBERS</a:t>
            </a:r>
            <a:endParaRPr sz="3000" dirty="0"/>
          </a:p>
        </p:txBody>
      </p:sp>
      <p:sp>
        <p:nvSpPr>
          <p:cNvPr id="78" name="Google Shape;78;p9"/>
          <p:cNvSpPr/>
          <p:nvPr/>
        </p:nvSpPr>
        <p:spPr>
          <a:xfrm>
            <a:off x="631450" y="145138"/>
            <a:ext cx="2011500" cy="2011500"/>
          </a:xfrm>
          <a:prstGeom prst="ellipse">
            <a:avLst/>
          </a:prstGeom>
          <a:solidFill>
            <a:srgbClr val="CEEF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bin"/>
                <a:ea typeface="Cabin"/>
                <a:cs typeface="Cabin"/>
                <a:sym typeface="Cabin"/>
              </a:rPr>
              <a:t>700+</a:t>
            </a:r>
            <a:r>
              <a:rPr lang="en" sz="2000" dirty="0">
                <a:latin typeface="Cabin"/>
                <a:ea typeface="Cabin"/>
                <a:cs typeface="Cabin"/>
                <a:sym typeface="Cabin"/>
              </a:rPr>
              <a:t> Papers published</a:t>
            </a:r>
            <a:endParaRPr sz="20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5884571" y="883951"/>
            <a:ext cx="2011500" cy="2011500"/>
          </a:xfrm>
          <a:prstGeom prst="ellipse">
            <a:avLst/>
          </a:prstGeom>
          <a:solidFill>
            <a:srgbClr val="C7E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bin"/>
                <a:ea typeface="Cabin"/>
                <a:cs typeface="Cabin"/>
                <a:sym typeface="Cabin"/>
              </a:rPr>
              <a:t>1,100+ </a:t>
            </a:r>
            <a:endParaRPr sz="3200" dirty="0"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bin"/>
                <a:ea typeface="Cabin"/>
                <a:cs typeface="Cabin"/>
                <a:sym typeface="Cabin"/>
              </a:rPr>
              <a:t>U</a:t>
            </a:r>
            <a:r>
              <a:rPr lang="en" sz="2000" dirty="0" err="1">
                <a:latin typeface="Cabin"/>
                <a:ea typeface="Cabin"/>
                <a:cs typeface="Cabin"/>
                <a:sym typeface="Cabin"/>
              </a:rPr>
              <a:t>nique</a:t>
            </a:r>
            <a:r>
              <a:rPr lang="en" sz="2000" dirty="0">
                <a:latin typeface="Cabin"/>
                <a:ea typeface="Cabin"/>
                <a:cs typeface="Cabin"/>
                <a:sym typeface="Cabin"/>
              </a:rPr>
              <a:t> projects</a:t>
            </a:r>
            <a:endParaRPr sz="20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3391571" y="1573724"/>
            <a:ext cx="2626800" cy="2626800"/>
          </a:xfrm>
          <a:prstGeom prst="ellipse">
            <a:avLst/>
          </a:prstGeom>
          <a:solidFill>
            <a:srgbClr val="4A7D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10,000+</a:t>
            </a:r>
            <a:endParaRPr sz="40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Users</a:t>
            </a:r>
            <a:endParaRPr sz="24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2" name="Google Shape;82;p9"/>
          <p:cNvSpPr txBox="1"/>
          <p:nvPr/>
        </p:nvSpPr>
        <p:spPr>
          <a:xfrm>
            <a:off x="7379450" y="3221025"/>
            <a:ext cx="14331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+3 More Years to Grow!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1583032" y="2477773"/>
            <a:ext cx="1766700" cy="1766700"/>
          </a:xfrm>
          <a:prstGeom prst="ellipse">
            <a:avLst/>
          </a:prstGeom>
          <a:solidFill>
            <a:srgbClr val="2090EB">
              <a:alpha val="7654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Cabin"/>
                <a:ea typeface="Cabin"/>
                <a:cs typeface="Cabin"/>
                <a:sym typeface="Cabin"/>
              </a:rPr>
              <a:t>350+</a:t>
            </a:r>
            <a:endParaRPr sz="2800" dirty="0"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latin typeface="Cabin"/>
                <a:ea typeface="Cabin"/>
                <a:cs typeface="Cabin"/>
                <a:sym typeface="Cabin"/>
              </a:rPr>
              <a:t>Institutions</a:t>
            </a:r>
            <a:endParaRPr sz="19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4" name="Google Shape;84;p9"/>
          <p:cNvSpPr/>
          <p:nvPr/>
        </p:nvSpPr>
        <p:spPr>
          <a:xfrm>
            <a:off x="2442213" y="1403154"/>
            <a:ext cx="1134600" cy="1134600"/>
          </a:xfrm>
          <a:prstGeom prst="ellipse">
            <a:avLst/>
          </a:prstGeom>
          <a:solidFill>
            <a:srgbClr val="99C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Cabin"/>
                <a:ea typeface="Cabin"/>
                <a:cs typeface="Cabin"/>
                <a:sym typeface="Cabin"/>
              </a:rPr>
              <a:t>95</a:t>
            </a:r>
            <a:endParaRPr sz="2700" dirty="0"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Cabin"/>
                <a:ea typeface="Cabin"/>
                <a:cs typeface="Cabin"/>
                <a:sym typeface="Cabin"/>
              </a:rPr>
              <a:t>Countries</a:t>
            </a:r>
            <a:endParaRPr sz="1200" dirty="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24AB41-8B09-0641-92DA-E43E55365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313" y="2895451"/>
            <a:ext cx="1602245" cy="150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065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4">
            <a:extLst>
              <a:ext uri="{FF2B5EF4-FFF2-40B4-BE49-F238E27FC236}">
                <a16:creationId xmlns:a16="http://schemas.microsoft.com/office/drawing/2014/main" id="{1105A061-39C6-A64C-BB42-D7010274B79A}"/>
              </a:ext>
            </a:extLst>
          </p:cNvPr>
          <p:cNvSpPr>
            <a:spLocks/>
          </p:cNvSpPr>
          <p:nvPr/>
        </p:nvSpPr>
        <p:spPr bwMode="auto">
          <a:xfrm>
            <a:off x="7461970" y="846808"/>
            <a:ext cx="1510663" cy="2242722"/>
          </a:xfrm>
          <a:prstGeom prst="roundRect">
            <a:avLst>
              <a:gd name="adj" fmla="val 14713"/>
            </a:avLst>
          </a:prstGeom>
          <a:solidFill>
            <a:schemeClr val="bg2">
              <a:lumMod val="10000"/>
              <a:lumOff val="9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/>
                <a:cs typeface="Calibri"/>
              </a:rPr>
              <a:t>Chameleon Volunteer Sites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B7A2F2-D4BC-044C-B222-57594704A05C}"/>
              </a:ext>
            </a:extLst>
          </p:cNvPr>
          <p:cNvSpPr/>
          <p:nvPr/>
        </p:nvSpPr>
        <p:spPr>
          <a:xfrm>
            <a:off x="8387982" y="2015170"/>
            <a:ext cx="373169" cy="216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ine 3"/>
          <p:cNvSpPr>
            <a:spLocks noChangeShapeType="1"/>
          </p:cNvSpPr>
          <p:nvPr/>
        </p:nvSpPr>
        <p:spPr bwMode="auto">
          <a:xfrm flipV="1">
            <a:off x="438139" y="3018829"/>
            <a:ext cx="6595009" cy="19901"/>
          </a:xfrm>
          <a:prstGeom prst="line">
            <a:avLst/>
          </a:prstGeom>
          <a:noFill/>
          <a:ln w="25400" cap="flat">
            <a:solidFill>
              <a:srgbClr val="4C4C4C"/>
            </a:solidFill>
            <a:prstDash val="sysDot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20" y="67159"/>
            <a:ext cx="7772400" cy="857250"/>
          </a:xfrm>
        </p:spPr>
        <p:txBody>
          <a:bodyPr/>
          <a:lstStyle/>
          <a:p>
            <a:r>
              <a:rPr lang="en-US" dirty="0"/>
              <a:t>Chameleon hardware</a:t>
            </a:r>
          </a:p>
        </p:txBody>
      </p:sp>
      <p:sp>
        <p:nvSpPr>
          <p:cNvPr id="6" name="AutoShape 38"/>
          <p:cNvSpPr>
            <a:spLocks/>
          </p:cNvSpPr>
          <p:nvPr/>
        </p:nvSpPr>
        <p:spPr bwMode="auto">
          <a:xfrm>
            <a:off x="5801374" y="2575988"/>
            <a:ext cx="1309886" cy="896938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3175" cap="flat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Network</a:t>
            </a:r>
          </a:p>
          <a:p>
            <a:pPr algn="ctr"/>
            <a:r>
              <a:rPr lang="en-US" sz="1400" dirty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100Gbps public network</a:t>
            </a:r>
            <a:endParaRPr lang="en-US" sz="1600" dirty="0">
              <a:solidFill>
                <a:srgbClr val="333333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7" name="Rectangle 42"/>
          <p:cNvSpPr>
            <a:spLocks/>
          </p:cNvSpPr>
          <p:nvPr/>
        </p:nvSpPr>
        <p:spPr bwMode="auto">
          <a:xfrm>
            <a:off x="5818539" y="3625124"/>
            <a:ext cx="1275556" cy="8871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165100" tIns="165100" rIns="165100" bIns="165100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Storage</a:t>
            </a:r>
          </a:p>
          <a:p>
            <a:pPr algn="ctr"/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~3.5PB</a:t>
            </a:r>
          </a:p>
        </p:txBody>
      </p:sp>
      <p:sp>
        <p:nvSpPr>
          <p:cNvPr id="8" name="Rectangle 43"/>
          <p:cNvSpPr>
            <a:spLocks/>
          </p:cNvSpPr>
          <p:nvPr/>
        </p:nvSpPr>
        <p:spPr bwMode="auto">
          <a:xfrm>
            <a:off x="5818539" y="1565780"/>
            <a:ext cx="1275556" cy="8572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165100" tIns="165100" rIns="165100" bIns="165100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rgbClr val="595959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Storage</a:t>
            </a:r>
            <a:endParaRPr lang="en-US" sz="2200" dirty="0">
              <a:solidFill>
                <a:srgbClr val="595959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pPr algn="ctr"/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~0.5 PB</a:t>
            </a:r>
            <a:endParaRPr lang="en-US" sz="1400" dirty="0">
              <a:solidFill>
                <a:srgbClr val="595959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9" name="AutoShape 13"/>
          <p:cNvSpPr>
            <a:spLocks/>
          </p:cNvSpPr>
          <p:nvPr/>
        </p:nvSpPr>
        <p:spPr bwMode="auto">
          <a:xfrm>
            <a:off x="824089" y="867127"/>
            <a:ext cx="4589103" cy="120015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Rectangle 14"/>
          <p:cNvSpPr>
            <a:spLocks/>
          </p:cNvSpPr>
          <p:nvPr/>
        </p:nvSpPr>
        <p:spPr bwMode="auto">
          <a:xfrm>
            <a:off x="824089" y="856967"/>
            <a:ext cx="4589103" cy="120015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CHI@UC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Skylake, </a:t>
            </a:r>
            <a:r>
              <a:rPr lang="en-US" sz="1400" dirty="0" err="1">
                <a:solidFill>
                  <a:schemeClr val="bg1"/>
                </a:solidFill>
              </a:rPr>
              <a:t>CascadeLake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IceLake</a:t>
            </a:r>
            <a:r>
              <a:rPr lang="en-US" sz="1400" dirty="0">
                <a:solidFill>
                  <a:schemeClr val="bg1"/>
                </a:solidFill>
              </a:rPr>
              <a:t>, and AMD nodes  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GPUs (A100, V100, RTX6000), FPGAs (Xilinx </a:t>
            </a:r>
            <a:r>
              <a:rPr lang="en-US" sz="1400" dirty="0" err="1">
                <a:solidFill>
                  <a:schemeClr val="bg1"/>
                </a:solidFill>
              </a:rPr>
              <a:t>Alveo</a:t>
            </a:r>
            <a:r>
              <a:rPr lang="en-US" sz="1400" dirty="0">
                <a:solidFill>
                  <a:schemeClr val="bg1"/>
                </a:solidFill>
              </a:rPr>
              <a:t> U280)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Storage (</a:t>
            </a:r>
            <a:r>
              <a:rPr lang="en-US" sz="1400" dirty="0" err="1">
                <a:solidFill>
                  <a:schemeClr val="bg1"/>
                </a:solidFill>
              </a:rPr>
              <a:t>NVMe</a:t>
            </a:r>
            <a:r>
              <a:rPr lang="en-US" sz="1400" dirty="0">
                <a:solidFill>
                  <a:schemeClr val="bg1"/>
                </a:solidFill>
              </a:rPr>
              <a:t> SSD, NVDIMM)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Network (Corsa SDN, 25G Ethernet, 200G InfiniBand)</a:t>
            </a:r>
            <a:endParaRPr lang="en-US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1" name="AutoShape 13"/>
          <p:cNvSpPr>
            <a:spLocks/>
          </p:cNvSpPr>
          <p:nvPr/>
        </p:nvSpPr>
        <p:spPr bwMode="auto">
          <a:xfrm>
            <a:off x="788850" y="3174218"/>
            <a:ext cx="4624354" cy="1378665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CHI@TACC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Haswell, </a:t>
            </a:r>
            <a:r>
              <a:rPr lang="en-US" sz="1400" dirty="0" err="1">
                <a:solidFill>
                  <a:schemeClr val="bg1"/>
                </a:solidFill>
              </a:rPr>
              <a:t>SkyLake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CascadeLake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Fugaku</a:t>
            </a:r>
            <a:r>
              <a:rPr lang="en-US" sz="1400" dirty="0">
                <a:solidFill>
                  <a:schemeClr val="bg1"/>
                </a:solidFill>
              </a:rPr>
              <a:t> (ARM64 + HBM),  AMD nodes, and LIQID disaggregated hardware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GPU (K80, M40, P100, MI100), FPGAs (Altera)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Storage (</a:t>
            </a:r>
            <a:r>
              <a:rPr lang="en-US" sz="1400" dirty="0" err="1">
                <a:solidFill>
                  <a:schemeClr val="bg1"/>
                </a:solidFill>
              </a:rPr>
              <a:t>NVMe</a:t>
            </a:r>
            <a:r>
              <a:rPr lang="en-US" sz="1400" dirty="0">
                <a:solidFill>
                  <a:schemeClr val="bg1"/>
                </a:solidFill>
              </a:rPr>
              <a:t>, SSD, NVDIMM)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Network (Corsa SDN, 25G Ethernet, 200G InfiniBand)</a:t>
            </a:r>
          </a:p>
        </p:txBody>
      </p:sp>
      <p:sp>
        <p:nvSpPr>
          <p:cNvPr id="50" name="AutoShape 4"/>
          <p:cNvSpPr>
            <a:spLocks/>
          </p:cNvSpPr>
          <p:nvPr/>
        </p:nvSpPr>
        <p:spPr bwMode="auto">
          <a:xfrm>
            <a:off x="7461968" y="3943826"/>
            <a:ext cx="1510663" cy="519998"/>
          </a:xfrm>
          <a:prstGeom prst="roundRect">
            <a:avLst>
              <a:gd name="adj" fmla="val 14713"/>
            </a:avLst>
          </a:prstGeom>
          <a:solidFill>
            <a:schemeClr val="bg2">
              <a:lumMod val="10000"/>
              <a:lumOff val="9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FABRIC, FAB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and other partners</a:t>
            </a:r>
          </a:p>
        </p:txBody>
      </p:sp>
      <p:sp>
        <p:nvSpPr>
          <p:cNvPr id="56" name="Rectangle 20"/>
          <p:cNvSpPr>
            <a:spLocks/>
          </p:cNvSpPr>
          <p:nvPr/>
        </p:nvSpPr>
        <p:spPr bwMode="auto">
          <a:xfrm>
            <a:off x="213491" y="2801979"/>
            <a:ext cx="565155" cy="26161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solidFill>
                  <a:srgbClr val="4C4C4C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Chicago</a:t>
            </a:r>
          </a:p>
        </p:txBody>
      </p:sp>
      <p:sp>
        <p:nvSpPr>
          <p:cNvPr id="57" name="Rectangle 56"/>
          <p:cNvSpPr>
            <a:spLocks/>
          </p:cNvSpPr>
          <p:nvPr/>
        </p:nvSpPr>
        <p:spPr bwMode="auto">
          <a:xfrm>
            <a:off x="288360" y="3055253"/>
            <a:ext cx="395814" cy="184666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solidFill>
                  <a:srgbClr val="4C4C4C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Austin</a:t>
            </a:r>
          </a:p>
        </p:txBody>
      </p:sp>
      <p:sp>
        <p:nvSpPr>
          <p:cNvPr id="33" name="AutoShape 4">
            <a:extLst>
              <a:ext uri="{FF2B5EF4-FFF2-40B4-BE49-F238E27FC236}">
                <a16:creationId xmlns:a16="http://schemas.microsoft.com/office/drawing/2014/main" id="{3D8EDA69-CB69-6C45-8930-2FAAB047DB55}"/>
              </a:ext>
            </a:extLst>
          </p:cNvPr>
          <p:cNvSpPr>
            <a:spLocks/>
          </p:cNvSpPr>
          <p:nvPr/>
        </p:nvSpPr>
        <p:spPr bwMode="auto">
          <a:xfrm>
            <a:off x="7461968" y="3305834"/>
            <a:ext cx="1510663" cy="519998"/>
          </a:xfrm>
          <a:prstGeom prst="roundRect">
            <a:avLst>
              <a:gd name="adj" fmla="val 14713"/>
            </a:avLst>
          </a:prstGeom>
          <a:solidFill>
            <a:schemeClr val="bg2">
              <a:lumMod val="10000"/>
              <a:lumOff val="9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Commercial Clouds via </a:t>
            </a:r>
            <a:r>
              <a:rPr lang="en-US" sz="1400" b="1" dirty="0" err="1">
                <a:solidFill>
                  <a:schemeClr val="bg1"/>
                </a:solidFill>
                <a:latin typeface="Calibri"/>
                <a:cs typeface="Calibri"/>
              </a:rPr>
              <a:t>CloudBank</a:t>
            </a:r>
            <a:endParaRPr lang="en-US" sz="1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37B60EDE-5E66-104B-BBCB-78BB19F15EC1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7111260" y="1917369"/>
            <a:ext cx="350710" cy="1107088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E0B21078-33B5-3240-8353-9C5EBE43C702}"/>
              </a:ext>
            </a:extLst>
          </p:cNvPr>
          <p:cNvCxnSpPr>
            <a:stCxn id="33" idx="1"/>
            <a:endCxn id="6" idx="3"/>
          </p:cNvCxnSpPr>
          <p:nvPr/>
        </p:nvCxnSpPr>
        <p:spPr>
          <a:xfrm rot="10800000">
            <a:off x="7111260" y="3024457"/>
            <a:ext cx="350708" cy="541376"/>
          </a:xfrm>
          <a:prstGeom prst="bentConnector3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9A30069A-712C-DF4B-906C-C1B6FC3B2DE4}"/>
              </a:ext>
            </a:extLst>
          </p:cNvPr>
          <p:cNvCxnSpPr>
            <a:cxnSpLocks/>
            <a:stCxn id="50" idx="1"/>
            <a:endCxn id="6" idx="3"/>
          </p:cNvCxnSpPr>
          <p:nvPr/>
        </p:nvCxnSpPr>
        <p:spPr>
          <a:xfrm rot="10800000">
            <a:off x="7111260" y="3024457"/>
            <a:ext cx="350708" cy="1179368"/>
          </a:xfrm>
          <a:prstGeom prst="bentConnector3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DB5616A-7120-9C47-A243-6BD60ACBA8FB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>
          <a:xfrm>
            <a:off x="6456317" y="2423030"/>
            <a:ext cx="0" cy="1529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24893B2-11E5-4244-A3A5-73D0896A1200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6456317" y="3472926"/>
            <a:ext cx="0" cy="15219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utoShape 13">
            <a:extLst>
              <a:ext uri="{FF2B5EF4-FFF2-40B4-BE49-F238E27FC236}">
                <a16:creationId xmlns:a16="http://schemas.microsoft.com/office/drawing/2014/main" id="{BB7CE8DE-7045-9E44-8553-0D6C53C1EC55}"/>
              </a:ext>
            </a:extLst>
          </p:cNvPr>
          <p:cNvSpPr>
            <a:spLocks/>
          </p:cNvSpPr>
          <p:nvPr/>
        </p:nvSpPr>
        <p:spPr bwMode="auto">
          <a:xfrm>
            <a:off x="788850" y="2166247"/>
            <a:ext cx="4624354" cy="722845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CHI@Edge</a:t>
            </a:r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Raspberry Pi, Jetson Nano, Jetson Xavier NX, AGX Orin</a:t>
            </a:r>
          </a:p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+ User-added devices </a:t>
            </a:r>
          </a:p>
          <a:p>
            <a:br>
              <a:rPr lang="en-US" sz="1400" dirty="0"/>
            </a:br>
            <a:br>
              <a:rPr lang="en-US" sz="1400" dirty="0"/>
            </a:b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3EA942B5-2989-8E42-8458-4D9A71FF4341}"/>
              </a:ext>
            </a:extLst>
          </p:cNvPr>
          <p:cNvCxnSpPr>
            <a:cxnSpLocks/>
            <a:stCxn id="20" idx="3"/>
            <a:endCxn id="6" idx="1"/>
          </p:cNvCxnSpPr>
          <p:nvPr/>
        </p:nvCxnSpPr>
        <p:spPr>
          <a:xfrm>
            <a:off x="5413192" y="1457046"/>
            <a:ext cx="388182" cy="1567411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1FE18E6F-7982-CA4D-AA67-274BB3EF9A60}"/>
              </a:ext>
            </a:extLst>
          </p:cNvPr>
          <p:cNvCxnSpPr>
            <a:cxnSpLocks/>
            <a:stCxn id="60" idx="3"/>
            <a:endCxn id="6" idx="1"/>
          </p:cNvCxnSpPr>
          <p:nvPr/>
        </p:nvCxnSpPr>
        <p:spPr>
          <a:xfrm>
            <a:off x="5413204" y="2527670"/>
            <a:ext cx="388170" cy="496787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82E0591F-AC1F-9B40-9B30-3A00BA60BF13}"/>
              </a:ext>
            </a:extLst>
          </p:cNvPr>
          <p:cNvCxnSpPr>
            <a:cxnSpLocks/>
            <a:stCxn id="21" idx="3"/>
            <a:endCxn id="6" idx="1"/>
          </p:cNvCxnSpPr>
          <p:nvPr/>
        </p:nvCxnSpPr>
        <p:spPr>
          <a:xfrm flipV="1">
            <a:off x="5413204" y="3024457"/>
            <a:ext cx="388170" cy="839094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7E1C316-3D82-6A4C-B9C1-4CFCDCE91E5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39" y="1853925"/>
            <a:ext cx="539341" cy="5393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876751-57E4-5041-919E-F1E92F6CEB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384" y="1428027"/>
            <a:ext cx="1192317" cy="3186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ABDE2A9-EA9E-7040-A1B6-FB941727F81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04" y="1893184"/>
            <a:ext cx="475366" cy="475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046AFE-4402-0A4A-A93F-2A2A19E96DA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13" y="2390631"/>
            <a:ext cx="539341" cy="5393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F251A8-D264-DE45-B886-C661709F795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94" y="2489063"/>
            <a:ext cx="690305" cy="3773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0EDBBE-C403-F446-BA56-7C9B1763BD6A}"/>
              </a:ext>
            </a:extLst>
          </p:cNvPr>
          <p:cNvSpPr txBox="1"/>
          <p:nvPr/>
        </p:nvSpPr>
        <p:spPr>
          <a:xfrm>
            <a:off x="5895096" y="124821"/>
            <a:ext cx="28952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Notable still to come: </a:t>
            </a:r>
          </a:p>
          <a:p>
            <a:r>
              <a:rPr lang="en-US" sz="17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disaggregated hardware (</a:t>
            </a:r>
            <a:r>
              <a:rPr lang="en-US" sz="17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GigaIO</a:t>
            </a:r>
            <a:r>
              <a:rPr lang="en-US" sz="17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4363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ChI</a:t>
            </a:r>
            <a:r>
              <a:rPr lang="en-US" dirty="0"/>
              <a:t> Experimental workflow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37967" y="1106827"/>
            <a:ext cx="1975102" cy="5856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discover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30961" y="1108416"/>
            <a:ext cx="1975102" cy="5856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allocate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80001" y="1106826"/>
            <a:ext cx="2021850" cy="5856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configure and interact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042932" y="1108416"/>
            <a:ext cx="1975102" cy="58568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monitor</a:t>
            </a:r>
          </a:p>
        </p:txBody>
      </p:sp>
      <p:cxnSp>
        <p:nvCxnSpPr>
          <p:cNvPr id="15" name="Straight Arrow Connector 14"/>
          <p:cNvCxnSpPr>
            <a:stCxn id="11" idx="3"/>
            <a:endCxn id="12" idx="1"/>
          </p:cNvCxnSpPr>
          <p:nvPr/>
        </p:nvCxnSpPr>
        <p:spPr>
          <a:xfrm>
            <a:off x="2213069" y="1399667"/>
            <a:ext cx="317892" cy="1589"/>
          </a:xfrm>
          <a:prstGeom prst="straightConnector1">
            <a:avLst/>
          </a:prstGeom>
          <a:ln w="25400">
            <a:solidFill>
              <a:schemeClr val="bg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3"/>
            <a:endCxn id="13" idx="1"/>
          </p:cNvCxnSpPr>
          <p:nvPr/>
        </p:nvCxnSpPr>
        <p:spPr>
          <a:xfrm flipV="1">
            <a:off x="4506063" y="1399666"/>
            <a:ext cx="273938" cy="1590"/>
          </a:xfrm>
          <a:prstGeom prst="straightConnector1">
            <a:avLst/>
          </a:prstGeom>
          <a:ln w="25400">
            <a:solidFill>
              <a:schemeClr val="bg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</p:cNvCxnSpPr>
          <p:nvPr/>
        </p:nvCxnSpPr>
        <p:spPr>
          <a:xfrm>
            <a:off x="6801851" y="1399666"/>
            <a:ext cx="241081" cy="1590"/>
          </a:xfrm>
          <a:prstGeom prst="straightConnector1">
            <a:avLst/>
          </a:prstGeom>
          <a:ln w="25400">
            <a:solidFill>
              <a:schemeClr val="bg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22754" y="1847250"/>
            <a:ext cx="2005529" cy="2059764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bg1"/>
                </a:solidFill>
              </a:rPr>
              <a:t>- Fine-grained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Complete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Up-to-date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Versioned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Verifiable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473218" y="1847250"/>
            <a:ext cx="2090588" cy="2059764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bg1"/>
                </a:solidFill>
              </a:rPr>
              <a:t>- </a:t>
            </a:r>
            <a:r>
              <a:rPr lang="en-US" sz="1400" dirty="0" err="1">
                <a:solidFill>
                  <a:schemeClr val="bg1"/>
                </a:solidFill>
              </a:rPr>
              <a:t>Allocatable</a:t>
            </a:r>
            <a:r>
              <a:rPr lang="en-US" sz="1400" dirty="0">
                <a:solidFill>
                  <a:schemeClr val="bg1"/>
                </a:solidFill>
              </a:rPr>
              <a:t> resources: nodes, VLANs, IPs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Advance reservations and on-demand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Fungible/non-fungible interface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Isolation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56627" y="1847250"/>
            <a:ext cx="2068599" cy="2059764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bg1"/>
                </a:solidFill>
              </a:rPr>
              <a:t>- </a:t>
            </a:r>
            <a:r>
              <a:rPr lang="en-US" sz="1400" b="1" dirty="0">
                <a:solidFill>
                  <a:schemeClr val="bg1"/>
                </a:solidFill>
              </a:rPr>
              <a:t>Bare metal</a:t>
            </a:r>
            <a:r>
              <a:rPr lang="en-US" sz="1400" dirty="0">
                <a:solidFill>
                  <a:schemeClr val="bg1"/>
                </a:solidFill>
              </a:rPr>
              <a:t>, KVM, containers for edge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Image catalog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Snapshotting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Orchestration (Heat)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</a:t>
            </a:r>
            <a:r>
              <a:rPr lang="en-US" sz="1400" dirty="0" err="1">
                <a:solidFill>
                  <a:schemeClr val="bg1"/>
                </a:solidFill>
              </a:rPr>
              <a:t>Jupyter</a:t>
            </a:r>
            <a:r>
              <a:rPr lang="en-US" sz="1400" dirty="0">
                <a:solidFill>
                  <a:schemeClr val="bg1"/>
                </a:solidFill>
              </a:rPr>
              <a:t> integration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Networks: stitching and BYOC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027719" y="1847250"/>
            <a:ext cx="2005529" cy="2059764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bg1"/>
                </a:solidFill>
              </a:rPr>
              <a:t>- Hardware metrics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Fine-grained data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Aggregate 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Archive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5730" y="3965765"/>
            <a:ext cx="901826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i="1" dirty="0">
                <a:solidFill>
                  <a:srgbClr val="2792E7"/>
                </a:solidFill>
              </a:rPr>
              <a:t>Authentication via federated identity, accessed via GUI, CLI and </a:t>
            </a:r>
            <a:r>
              <a:rPr lang="en-US" sz="1900" b="1" i="1" dirty="0">
                <a:solidFill>
                  <a:srgbClr val="2792E7"/>
                </a:solidFill>
              </a:rPr>
              <a:t>python/</a:t>
            </a:r>
            <a:r>
              <a:rPr lang="en-US" sz="1900" b="1" i="1" dirty="0" err="1">
                <a:solidFill>
                  <a:srgbClr val="2792E7"/>
                </a:solidFill>
              </a:rPr>
              <a:t>Jupyter</a:t>
            </a:r>
            <a:r>
              <a:rPr lang="en-US" sz="1900" b="1" i="1" dirty="0">
                <a:solidFill>
                  <a:srgbClr val="2792E7"/>
                </a:solidFill>
              </a:rPr>
              <a:t> (python-chi)</a:t>
            </a:r>
          </a:p>
          <a:p>
            <a:pPr algn="ctr"/>
            <a:endParaRPr lang="en-US" sz="2000" i="1" dirty="0">
              <a:solidFill>
                <a:srgbClr val="2792E7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9A3C8C-5016-F14D-A235-EBFC7444DFC8}"/>
              </a:ext>
            </a:extLst>
          </p:cNvPr>
          <p:cNvSpPr txBox="1"/>
          <p:nvPr/>
        </p:nvSpPr>
        <p:spPr>
          <a:xfrm>
            <a:off x="1478162" y="4320898"/>
            <a:ext cx="8031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Paper: “Lessons Learned from the Chameleon Testbed”, USENIX ATC 2020</a:t>
            </a:r>
          </a:p>
          <a:p>
            <a:endParaRPr lang="en-US" sz="1600" i="1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044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rylic-Reptiles-Terrarium-Container-Amphibians-Larvae-Spiders-Ants-Scorpions-Lizards-Chameleon-Habitat-cage.jpg_640x6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611" y="-155950"/>
            <a:ext cx="2246207" cy="22462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Chi-in-a-box: </a:t>
            </a:r>
            <a:r>
              <a:rPr lang="en-US" dirty="0"/>
              <a:t>chameleon near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089" y="694387"/>
            <a:ext cx="7882467" cy="36236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CHI-in-a-box: packaging of  </a:t>
            </a:r>
            <a:r>
              <a:rPr lang="en-US" dirty="0" err="1"/>
              <a:t>CHameleon</a:t>
            </a:r>
            <a:r>
              <a:rPr lang="en-US" dirty="0"/>
              <a:t> Infrastructure (CHI)</a:t>
            </a:r>
          </a:p>
          <a:p>
            <a:pPr lvl="1"/>
            <a:r>
              <a:rPr lang="en-US" dirty="0"/>
              <a:t>Internal packaging of a commodity-based testbed</a:t>
            </a:r>
          </a:p>
          <a:p>
            <a:pPr lvl="1"/>
            <a:r>
              <a:rPr lang="en-US" dirty="0"/>
              <a:t>Packages the system as well as the operations model</a:t>
            </a:r>
          </a:p>
          <a:p>
            <a:pPr lvl="1"/>
            <a:r>
              <a:rPr lang="en-US" dirty="0"/>
              <a:t>Hub and spoke management, version-controlled site configuration management as code, containerization, monitoring, detection, and remediation tools</a:t>
            </a:r>
          </a:p>
          <a:p>
            <a:pPr lvl="1"/>
            <a:r>
              <a:rPr lang="en-US" dirty="0"/>
              <a:t>Support for Bring Your Own Device (BYOD) model: </a:t>
            </a:r>
            <a:r>
              <a:rPr lang="en-US" dirty="0" err="1"/>
              <a:t>Doni</a:t>
            </a:r>
            <a:r>
              <a:rPr lang="en-US" dirty="0"/>
              <a:t> allows administrators to dynamically enroll resources, define availability windows, and streamline operations</a:t>
            </a:r>
          </a:p>
          <a:p>
            <a:r>
              <a:rPr lang="en-US" dirty="0"/>
              <a:t>Deployment </a:t>
            </a:r>
          </a:p>
          <a:p>
            <a:pPr lvl="1"/>
            <a:r>
              <a:rPr lang="en-US" dirty="0"/>
              <a:t>Deployed Associate/Volunteer Sites: IIT, NCAR, Northwestern, Purdue, and UIC </a:t>
            </a:r>
          </a:p>
          <a:p>
            <a:pPr lvl="1"/>
            <a:r>
              <a:rPr lang="en-US" dirty="0"/>
              <a:t>Independent testbed: ARA</a:t>
            </a:r>
          </a:p>
          <a:p>
            <a:pPr lvl="1"/>
            <a:r>
              <a:rPr lang="en-US" dirty="0"/>
              <a:t>In conversation/progress: SDSC, OCT/U Mass, FIU, ORNL, KTH (edge/wireless only), NUS, and others </a:t>
            </a:r>
          </a:p>
          <a:p>
            <a:pPr marL="468630" lvl="1" indent="0">
              <a:buNone/>
            </a:pPr>
            <a:endParaRPr lang="en-US" dirty="0"/>
          </a:p>
          <a:p>
            <a:pPr marL="868680" lvl="2" indent="0"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8BD8CA-9CCE-E34F-A24B-92EDD6343CF3}"/>
              </a:ext>
            </a:extLst>
          </p:cNvPr>
          <p:cNvSpPr txBox="1"/>
          <p:nvPr/>
        </p:nvSpPr>
        <p:spPr>
          <a:xfrm>
            <a:off x="782847" y="4274607"/>
            <a:ext cx="7380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Paper: “CHI-in-a-Box: Reducing Operational Costs of Research Testbeds ”, PEARC’22</a:t>
            </a:r>
          </a:p>
        </p:txBody>
      </p:sp>
    </p:spTree>
    <p:extLst>
      <p:ext uri="{BB962C8B-B14F-4D97-AF65-F5344CB8AC3E}">
        <p14:creationId xmlns:p14="http://schemas.microsoft.com/office/powerpoint/2010/main" val="153965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41364-FC33-E646-9F8A-723000FF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cloud to edge with chameleon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DA5747F-8315-584B-AB0C-02BE25B98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71" y="885588"/>
            <a:ext cx="1706989" cy="1418935"/>
          </a:xfr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5B4F54FA-8F1A-114A-88BB-35986D4A6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447" y="885589"/>
            <a:ext cx="1903121" cy="141893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424A825-9612-0E4F-84AD-AFE371234B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/>
          <a:stretch/>
        </p:blipFill>
        <p:spPr>
          <a:xfrm>
            <a:off x="1030722" y="839869"/>
            <a:ext cx="1903121" cy="1574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620387-F340-CF41-91D1-382565D385A9}"/>
              </a:ext>
            </a:extLst>
          </p:cNvPr>
          <p:cNvSpPr txBox="1"/>
          <p:nvPr/>
        </p:nvSpPr>
        <p:spPr>
          <a:xfrm>
            <a:off x="5956359" y="2402959"/>
            <a:ext cx="2918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network traffic fingerprinting for IoT devices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38B5A2-D6AE-FA44-B3A0-8EBB5E854F41}"/>
              </a:ext>
            </a:extLst>
          </p:cNvPr>
          <p:cNvSpPr txBox="1"/>
          <p:nvPr/>
        </p:nvSpPr>
        <p:spPr>
          <a:xfrm>
            <a:off x="4085911" y="2402959"/>
            <a:ext cx="141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biometrics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7D846-A2BC-354E-B3B6-3CBA52E5D9C3}"/>
              </a:ext>
            </a:extLst>
          </p:cNvPr>
          <p:cNvSpPr txBox="1"/>
          <p:nvPr/>
        </p:nvSpPr>
        <p:spPr>
          <a:xfrm>
            <a:off x="591266" y="2402959"/>
            <a:ext cx="291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federated learning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475B37-A47E-324F-856B-0F7AE2FD39CC}"/>
              </a:ext>
            </a:extLst>
          </p:cNvPr>
          <p:cNvSpPr txBox="1">
            <a:spLocks/>
          </p:cNvSpPr>
          <p:nvPr/>
        </p:nvSpPr>
        <p:spPr>
          <a:xfrm>
            <a:off x="640080" y="3049290"/>
            <a:ext cx="8234890" cy="17856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Increasingly more Chameleon project applications working on IoT/edge</a:t>
            </a:r>
          </a:p>
          <a:p>
            <a:pPr lvl="1"/>
            <a:r>
              <a:rPr lang="en-US" dirty="0"/>
              <a:t> Simulation/emulation don’t always provide the answer: What are the impacts of this approach on power management on edge device? How will the performance transfer to edge? Can we measure the impact of distribution/networking for edge/cloud applications?</a:t>
            </a:r>
          </a:p>
          <a:p>
            <a:pPr lvl="1"/>
            <a:r>
              <a:rPr lang="en-US" b="1" dirty="0"/>
              <a:t>Goal:  “realistic edge to cloud experiments from one </a:t>
            </a:r>
            <a:r>
              <a:rPr lang="en-US" b="1" dirty="0" err="1"/>
              <a:t>Jupyter</a:t>
            </a:r>
            <a:r>
              <a:rPr lang="en-US" b="1" dirty="0"/>
              <a:t> notebook”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50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3C7E4-0EDC-CA43-AF4B-337E94C6E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Highlight: </a:t>
            </a:r>
            <a:r>
              <a:rPr lang="en-US" dirty="0" err="1"/>
              <a:t>CHI@Edge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430004E-700E-8744-BE43-2872A6159955}"/>
                  </a:ext>
                </a:extLst>
              </p14:cNvPr>
              <p14:cNvContentPartPr/>
              <p14:nvPr/>
            </p14:nvContentPartPr>
            <p14:xfrm>
              <a:off x="1247670" y="-31860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430004E-700E-8744-BE43-2872A61599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0030" y="-426600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B9D1DCF-24E8-C248-A3E8-AAE7CEA20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00"/>
          <a:stretch/>
        </p:blipFill>
        <p:spPr>
          <a:xfrm>
            <a:off x="0" y="368742"/>
            <a:ext cx="1611158" cy="2184358"/>
          </a:xfrm>
          <a:prstGeom prst="triangle">
            <a:avLst>
              <a:gd name="adj" fmla="val 44711"/>
            </a:avLst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FB473D9-FD35-3D40-AC4E-69F7B789B0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0" t="46099"/>
          <a:stretch/>
        </p:blipFill>
        <p:spPr>
          <a:xfrm>
            <a:off x="7520940" y="1375716"/>
            <a:ext cx="1874520" cy="1177384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7DCCF320-111D-7B40-A857-4ADBFBE70DA3}"/>
              </a:ext>
            </a:extLst>
          </p:cNvPr>
          <p:cNvSpPr/>
          <p:nvPr/>
        </p:nvSpPr>
        <p:spPr>
          <a:xfrm flipH="1">
            <a:off x="4460200" y="791436"/>
            <a:ext cx="3312197" cy="1533893"/>
          </a:xfrm>
          <a:prstGeom prst="wedgeRoundRectCallout">
            <a:avLst>
              <a:gd name="adj1" fmla="val -65382"/>
              <a:gd name="adj2" fmla="val -311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Not at all like a cloud!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Location, location, location!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IoT: cameras, actuators, SDRs!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Not server-class!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And many other challenges!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7CC6144E-177A-4144-AFA0-90A8FE16C878}"/>
              </a:ext>
            </a:extLst>
          </p:cNvPr>
          <p:cNvSpPr/>
          <p:nvPr/>
        </p:nvSpPr>
        <p:spPr>
          <a:xfrm>
            <a:off x="1445419" y="791435"/>
            <a:ext cx="2849044" cy="1533893"/>
          </a:xfrm>
          <a:prstGeom prst="wedgeRoundRectCallout">
            <a:avLst>
              <a:gd name="adj1" fmla="val -60550"/>
              <a:gd name="adj2" fmla="val -1869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 lot like a cloud!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All the features we know and love – but for edge!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“Edge to cloud from one </a:t>
            </a:r>
            <a:r>
              <a:rPr lang="en-US" dirty="0" err="1">
                <a:solidFill>
                  <a:srgbClr val="0070C0"/>
                </a:solidFill>
              </a:rPr>
              <a:t>Jupyter</a:t>
            </a:r>
            <a:r>
              <a:rPr lang="en-US" dirty="0">
                <a:solidFill>
                  <a:srgbClr val="0070C0"/>
                </a:solidFill>
              </a:rPr>
              <a:t> notebook.”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8F3CCF-0267-E249-9175-4647FD751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01" y="2467338"/>
            <a:ext cx="6004370" cy="1619911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CHI@Edge</a:t>
            </a:r>
            <a:r>
              <a:rPr lang="en-US" dirty="0"/>
              <a:t>: all the features you love in CHI, plus:</a:t>
            </a:r>
          </a:p>
          <a:p>
            <a:pPr lvl="1"/>
            <a:r>
              <a:rPr lang="en-US" dirty="0"/>
              <a:t>Reconfiguration through non-prescriptive </a:t>
            </a:r>
            <a:r>
              <a:rPr lang="en-US" b="1" dirty="0"/>
              <a:t>container deployment </a:t>
            </a:r>
            <a:r>
              <a:rPr lang="en-US" dirty="0"/>
              <a:t>via OpenStack interfaces (using K3 under the covers)</a:t>
            </a:r>
          </a:p>
          <a:p>
            <a:pPr lvl="1"/>
            <a:r>
              <a:rPr lang="en-US" dirty="0"/>
              <a:t>Support for “standard” </a:t>
            </a:r>
            <a:r>
              <a:rPr lang="en-US" b="1" dirty="0"/>
              <a:t> IoT peripherals </a:t>
            </a:r>
            <a:r>
              <a:rPr lang="en-US" dirty="0"/>
              <a:t>(camera, GPIO, serial, etc.) + easy for you to add support for your own peripherals</a:t>
            </a:r>
          </a:p>
          <a:p>
            <a:pPr lvl="1"/>
            <a:r>
              <a:rPr lang="en-US" b="1" dirty="0"/>
              <a:t>Bring Your Own Device (BYOD): Mixed ownership </a:t>
            </a:r>
            <a:r>
              <a:rPr lang="en-US" dirty="0"/>
              <a:t>model via an SDK with devices, virtual site, and </a:t>
            </a:r>
            <a:r>
              <a:rPr lang="en-US" b="1" dirty="0"/>
              <a:t>restricted sharing </a:t>
            </a:r>
            <a:r>
              <a:rPr lang="en-US" dirty="0"/>
              <a:t>– building on </a:t>
            </a:r>
            <a:r>
              <a:rPr lang="en-US" dirty="0" err="1"/>
              <a:t>OpenBalena</a:t>
            </a:r>
            <a:endParaRPr lang="en-US" dirty="0"/>
          </a:p>
          <a:p>
            <a:pPr lvl="1"/>
            <a:endParaRPr lang="en-US" b="1" dirty="0"/>
          </a:p>
          <a:p>
            <a:pPr lvl="1"/>
            <a:endParaRPr lang="en-US" dirty="0"/>
          </a:p>
        </p:txBody>
      </p:sp>
      <p:pic>
        <p:nvPicPr>
          <p:cNvPr id="9" name="Picture 8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F1CF6418-1C94-1B42-85E0-30CA43AE83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5"/>
          <a:stretch/>
        </p:blipFill>
        <p:spPr>
          <a:xfrm>
            <a:off x="6291619" y="2590401"/>
            <a:ext cx="2852382" cy="2034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F176C2-8FE0-AC46-A9F2-65C58B70DB7C}"/>
              </a:ext>
            </a:extLst>
          </p:cNvPr>
          <p:cNvSpPr txBox="1"/>
          <p:nvPr/>
        </p:nvSpPr>
        <p:spPr>
          <a:xfrm>
            <a:off x="337141" y="4209073"/>
            <a:ext cx="574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Paper: “</a:t>
            </a:r>
            <a:r>
              <a:rPr lang="en-US" i="1" dirty="0" err="1">
                <a:solidFill>
                  <a:schemeClr val="bg1"/>
                </a:solidFill>
              </a:rPr>
              <a:t>Chameleon@Edge</a:t>
            </a:r>
            <a:r>
              <a:rPr lang="en-US" i="1" dirty="0">
                <a:solidFill>
                  <a:schemeClr val="bg1"/>
                </a:solidFill>
              </a:rPr>
              <a:t> Community Workshop Report”, 2021</a:t>
            </a:r>
          </a:p>
        </p:txBody>
      </p:sp>
    </p:spTree>
    <p:extLst>
      <p:ext uri="{BB962C8B-B14F-4D97-AF65-F5344CB8AC3E}">
        <p14:creationId xmlns:p14="http://schemas.microsoft.com/office/powerpoint/2010/main" val="246370083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203948</TotalTime>
  <Words>3048</Words>
  <Application>Microsoft Macintosh PowerPoint</Application>
  <PresentationFormat>On-screen Show (16:9)</PresentationFormat>
  <Paragraphs>366</Paragraphs>
  <Slides>29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Cabin</vt:lpstr>
      <vt:lpstr>Calibri</vt:lpstr>
      <vt:lpstr>Calibri Light</vt:lpstr>
      <vt:lpstr>Gill Sans MT</vt:lpstr>
      <vt:lpstr>Noto Sans Symbols</vt:lpstr>
      <vt:lpstr>Wingdings 3</vt:lpstr>
      <vt:lpstr>Urban Pop</vt:lpstr>
      <vt:lpstr>Custom Design</vt:lpstr>
      <vt:lpstr> </vt:lpstr>
      <vt:lpstr>Testbeds as Scientific Instruments </vt:lpstr>
      <vt:lpstr>Chameleon in a nutshell</vt:lpstr>
      <vt:lpstr>testbed BY THE NUMBERS</vt:lpstr>
      <vt:lpstr>Chameleon hardware</vt:lpstr>
      <vt:lpstr>ChI Experimental workflow</vt:lpstr>
      <vt:lpstr>Chi-in-a-box: chameleon near you!</vt:lpstr>
      <vt:lpstr>From cloud to edge with chameleon</vt:lpstr>
      <vt:lpstr>Highlight: CHI@Edge </vt:lpstr>
      <vt:lpstr>Sharing Science digitally  </vt:lpstr>
      <vt:lpstr>DIGITAL content and infrastructure </vt:lpstr>
      <vt:lpstr>What is missing?</vt:lpstr>
      <vt:lpstr>Highlight: Practical Reproducibility  </vt:lpstr>
      <vt:lpstr>Not just a testbed, a community</vt:lpstr>
      <vt:lpstr>Encouraging Education </vt:lpstr>
      <vt:lpstr>AutoLearn: A case study</vt:lpstr>
      <vt:lpstr>PowerPoint Presentation</vt:lpstr>
      <vt:lpstr>From exploration to observation:  the FLOTO project Case study</vt:lpstr>
      <vt:lpstr>The Devices</vt:lpstr>
      <vt:lpstr>Device management layer</vt:lpstr>
      <vt:lpstr>Device Management layer implementation</vt:lpstr>
      <vt:lpstr>Application management layer</vt:lpstr>
      <vt:lpstr>Data collection and analytics</vt:lpstr>
      <vt:lpstr>FLOTO Deployments</vt:lpstr>
      <vt:lpstr>Instrument Adaptability </vt:lpstr>
      <vt:lpstr>Broadband applications</vt:lpstr>
      <vt:lpstr>Emergent applications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Keahey, Katarzyna</dc:creator>
  <cp:lastModifiedBy>Keahey, Katarzyna</cp:lastModifiedBy>
  <cp:revision>71</cp:revision>
  <cp:lastPrinted>2023-02-20T20:42:11Z</cp:lastPrinted>
  <dcterms:created xsi:type="dcterms:W3CDTF">2021-10-05T18:57:14Z</dcterms:created>
  <dcterms:modified xsi:type="dcterms:W3CDTF">2024-04-30T17:48:44Z</dcterms:modified>
</cp:coreProperties>
</file>