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4" r:id="rId3"/>
  </p:sldMasterIdLst>
  <p:notesMasterIdLst>
    <p:notesMasterId r:id="rId30"/>
  </p:notesMasterIdLst>
  <p:handoutMasterIdLst>
    <p:handoutMasterId r:id="rId31"/>
  </p:handoutMasterIdLst>
  <p:sldIdLst>
    <p:sldId id="256" r:id="rId4"/>
    <p:sldId id="399" r:id="rId5"/>
    <p:sldId id="304" r:id="rId6"/>
    <p:sldId id="437" r:id="rId7"/>
    <p:sldId id="447" r:id="rId8"/>
    <p:sldId id="438" r:id="rId9"/>
    <p:sldId id="439" r:id="rId10"/>
    <p:sldId id="448" r:id="rId11"/>
    <p:sldId id="263" r:id="rId12"/>
    <p:sldId id="262" r:id="rId13"/>
    <p:sldId id="440" r:id="rId14"/>
    <p:sldId id="441" r:id="rId15"/>
    <p:sldId id="442" r:id="rId16"/>
    <p:sldId id="446" r:id="rId17"/>
    <p:sldId id="268" r:id="rId18"/>
    <p:sldId id="283" r:id="rId19"/>
    <p:sldId id="444" r:id="rId20"/>
    <p:sldId id="276" r:id="rId21"/>
    <p:sldId id="282" r:id="rId22"/>
    <p:sldId id="435" r:id="rId23"/>
    <p:sldId id="434" r:id="rId24"/>
    <p:sldId id="278" r:id="rId25"/>
    <p:sldId id="279" r:id="rId26"/>
    <p:sldId id="436" r:id="rId27"/>
    <p:sldId id="323" r:id="rId28"/>
    <p:sldId id="425" r:id="rId2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2F7AAD"/>
    <a:srgbClr val="355609"/>
    <a:srgbClr val="004DA9"/>
    <a:srgbClr val="255075"/>
    <a:srgbClr val="00199A"/>
    <a:srgbClr val="A7D54C"/>
    <a:srgbClr val="2090EB"/>
    <a:srgbClr val="16B3F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75"/>
    <p:restoredTop sz="83288" autoAdjust="0"/>
  </p:normalViewPr>
  <p:slideViewPr>
    <p:cSldViewPr snapToGrid="0" snapToObjects="1">
      <p:cViewPr varScale="1">
        <p:scale>
          <a:sx n="140" d="100"/>
          <a:sy n="140" d="100"/>
        </p:scale>
        <p:origin x="400" y="184"/>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6" d="100"/>
          <a:sy n="96" d="100"/>
        </p:scale>
        <p:origin x="3688"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87496BF-D435-D16C-A48A-2BFC7E8D9C3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C209A27-1FD0-A534-430F-47FAF8DE91C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D25F6E6-4E60-B743-A3E7-6F0593A1FB30}" type="datetimeFigureOut">
              <a:rPr lang="en-US" smtClean="0"/>
              <a:t>10/17/25</a:t>
            </a:fld>
            <a:endParaRPr lang="en-US"/>
          </a:p>
        </p:txBody>
      </p:sp>
      <p:sp>
        <p:nvSpPr>
          <p:cNvPr id="4" name="Footer Placeholder 3">
            <a:extLst>
              <a:ext uri="{FF2B5EF4-FFF2-40B4-BE49-F238E27FC236}">
                <a16:creationId xmlns:a16="http://schemas.microsoft.com/office/drawing/2014/main" id="{EC55C79F-9CD0-023A-141D-3250B5212CA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E110D75-33A2-98A8-EC37-5B2C3B1E780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782E6C7-B4E8-CD47-95A0-3E68049D4009}" type="slidenum">
              <a:rPr lang="en-US" smtClean="0"/>
              <a:t>‹#›</a:t>
            </a:fld>
            <a:endParaRPr lang="en-US"/>
          </a:p>
        </p:txBody>
      </p:sp>
    </p:spTree>
    <p:extLst>
      <p:ext uri="{BB962C8B-B14F-4D97-AF65-F5344CB8AC3E}">
        <p14:creationId xmlns:p14="http://schemas.microsoft.com/office/powerpoint/2010/main" val="29387200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8D67C7-C2B6-F446-8F3D-8CF7C318F415}" type="datetimeFigureOut">
              <a:rPr lang="en-US" smtClean="0"/>
              <a:t>10/17/25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F0652F-8690-654A-A3BB-1E6DBE168A30}" type="slidenum">
              <a:rPr lang="en-US" smtClean="0"/>
              <a:t>‹#›</a:t>
            </a:fld>
            <a:endParaRPr lang="en-US"/>
          </a:p>
        </p:txBody>
      </p:sp>
    </p:spTree>
    <p:extLst>
      <p:ext uri="{BB962C8B-B14F-4D97-AF65-F5344CB8AC3E}">
        <p14:creationId xmlns:p14="http://schemas.microsoft.com/office/powerpoint/2010/main" val="338734643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everyone. Today, we are going to be giving a brief but expansive overview of Chameleon. This is primarily a demonstration of Chameleon, so I’ll be showing some of the capabilities of the system in real time, flipping back and forth between slides and the system. No need to have your computer ready or follow along. Almost all of what I’m going to cover today is available for you to try yourself by following our getting started guide on Chameleon Documentation.</a:t>
            </a:r>
          </a:p>
          <a:p>
            <a:endParaRPr lang="en-US" dirty="0"/>
          </a:p>
          <a:p>
            <a:r>
              <a:rPr lang="en-US" dirty="0"/>
              <a:t>We will also be recording today’s session and posting it on YouTube, so you can come back and rewatch at any time. I’ll share the slides as well. All of our webinar materials will be made available at </a:t>
            </a:r>
            <a:r>
              <a:rPr lang="en-US" dirty="0" err="1"/>
              <a:t>chameleoncloud.org</a:t>
            </a:r>
            <a:r>
              <a:rPr lang="en-US" dirty="0"/>
              <a:t>/learn/webinars</a:t>
            </a:r>
          </a:p>
          <a:p>
            <a:endParaRPr lang="en-US" dirty="0"/>
          </a:p>
          <a:p>
            <a:r>
              <a:rPr lang="en-US" dirty="0"/>
              <a:t>So let’s get started</a:t>
            </a:r>
          </a:p>
          <a:p>
            <a:endParaRPr lang="en-US" dirty="0"/>
          </a:p>
        </p:txBody>
      </p:sp>
      <p:sp>
        <p:nvSpPr>
          <p:cNvPr id="4" name="Slide Number Placeholder 3"/>
          <p:cNvSpPr>
            <a:spLocks noGrp="1"/>
          </p:cNvSpPr>
          <p:nvPr>
            <p:ph type="sldNum" sz="quarter" idx="5"/>
          </p:nvPr>
        </p:nvSpPr>
        <p:spPr/>
        <p:txBody>
          <a:bodyPr/>
          <a:lstStyle/>
          <a:p>
            <a:fld id="{1CF0652F-8690-654A-A3BB-1E6DBE168A30}" type="slidenum">
              <a:rPr lang="en-US" smtClean="0"/>
              <a:t>1</a:t>
            </a:fld>
            <a:endParaRPr lang="en-US"/>
          </a:p>
        </p:txBody>
      </p:sp>
    </p:spTree>
    <p:extLst>
      <p:ext uri="{BB962C8B-B14F-4D97-AF65-F5344CB8AC3E}">
        <p14:creationId xmlns:p14="http://schemas.microsoft.com/office/powerpoint/2010/main" val="2060882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36c67152b4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g36c67152b49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9" name="Google Shape;359;g36c67152b49_0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7" name="Google Shape;437;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a:extLst>
            <a:ext uri="{FF2B5EF4-FFF2-40B4-BE49-F238E27FC236}">
              <a16:creationId xmlns:a16="http://schemas.microsoft.com/office/drawing/2014/main" id="{829ACE19-A982-1051-4B0C-5A9ABDE4E682}"/>
            </a:ext>
          </a:extLst>
        </p:cNvPr>
        <p:cNvGrpSpPr/>
        <p:nvPr/>
      </p:nvGrpSpPr>
      <p:grpSpPr>
        <a:xfrm>
          <a:off x="0" y="0"/>
          <a:ext cx="0" cy="0"/>
          <a:chOff x="0" y="0"/>
          <a:chExt cx="0" cy="0"/>
        </a:xfrm>
      </p:grpSpPr>
      <p:sp>
        <p:nvSpPr>
          <p:cNvPr id="436" name="Google Shape;436;p24:notes">
            <a:extLst>
              <a:ext uri="{FF2B5EF4-FFF2-40B4-BE49-F238E27FC236}">
                <a16:creationId xmlns:a16="http://schemas.microsoft.com/office/drawing/2014/main" id="{9EF3B50B-5EC2-E5EE-A572-16EEF498702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7" name="Google Shape;437;p24:notes">
            <a:extLst>
              <a:ext uri="{FF2B5EF4-FFF2-40B4-BE49-F238E27FC236}">
                <a16:creationId xmlns:a16="http://schemas.microsoft.com/office/drawing/2014/main" id="{3AC40A75-AA89-F791-9FE8-533B4F41BA6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08406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a:extLst>
            <a:ext uri="{FF2B5EF4-FFF2-40B4-BE49-F238E27FC236}">
              <a16:creationId xmlns:a16="http://schemas.microsoft.com/office/drawing/2014/main" id="{EE1F53DC-16D4-6B96-A562-A67CC0FAB535}"/>
            </a:ext>
          </a:extLst>
        </p:cNvPr>
        <p:cNvGrpSpPr/>
        <p:nvPr/>
      </p:nvGrpSpPr>
      <p:grpSpPr>
        <a:xfrm>
          <a:off x="0" y="0"/>
          <a:ext cx="0" cy="0"/>
          <a:chOff x="0" y="0"/>
          <a:chExt cx="0" cy="0"/>
        </a:xfrm>
      </p:grpSpPr>
      <p:sp>
        <p:nvSpPr>
          <p:cNvPr id="436" name="Google Shape;436;p24:notes">
            <a:extLst>
              <a:ext uri="{FF2B5EF4-FFF2-40B4-BE49-F238E27FC236}">
                <a16:creationId xmlns:a16="http://schemas.microsoft.com/office/drawing/2014/main" id="{86801CA2-C60C-36A0-B3C6-BDED08A7F88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7" name="Google Shape;437;p24:notes">
            <a:extLst>
              <a:ext uri="{FF2B5EF4-FFF2-40B4-BE49-F238E27FC236}">
                <a16:creationId xmlns:a16="http://schemas.microsoft.com/office/drawing/2014/main" id="{C4723360-1F4B-81AF-1F27-850BD0CE999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21508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6ba98b21da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g36ba98b21da_4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5" name="Google Shape;375;g36ba98b21da_4_0:notes"/>
          <p:cNvSpPr txBox="1">
            <a:spLocks noGrp="1"/>
          </p:cNvSpPr>
          <p:nvPr>
            <p:ph type="sldNum" idx="12"/>
          </p:nvPr>
        </p:nvSpPr>
        <p:spPr>
          <a:xfrm>
            <a:off x="3884613" y="8685214"/>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22</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36ba98b21da_4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g36ba98b21da_4_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85" name="Google Shape;385;g36ba98b21da_4_9:notes"/>
          <p:cNvSpPr txBox="1">
            <a:spLocks noGrp="1"/>
          </p:cNvSpPr>
          <p:nvPr>
            <p:ph type="sldNum" idx="12"/>
          </p:nvPr>
        </p:nvSpPr>
        <p:spPr>
          <a:xfrm>
            <a:off x="3884613" y="8685214"/>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23</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0652F-8690-654A-A3BB-1E6DBE168A30}" type="slidenum">
              <a:rPr lang="en-US" smtClean="0"/>
              <a:t>26</a:t>
            </a:fld>
            <a:endParaRPr lang="en-US"/>
          </a:p>
        </p:txBody>
      </p:sp>
    </p:spTree>
    <p:extLst>
      <p:ext uri="{BB962C8B-B14F-4D97-AF65-F5344CB8AC3E}">
        <p14:creationId xmlns:p14="http://schemas.microsoft.com/office/powerpoint/2010/main" val="3243305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first question is “what is Chameleon?” other than a reptile that can change colors.</a:t>
            </a:r>
          </a:p>
          <a:p>
            <a:endParaRPr lang="en-US" dirty="0"/>
          </a:p>
          <a:p>
            <a:r>
              <a:rPr lang="en-US" dirty="0"/>
              <a:t>To us Chameleon is a large-scale, deeply reconfigurable resource for computer science research, education, and emergent applications</a:t>
            </a:r>
          </a:p>
          <a:p>
            <a:endParaRPr lang="en-US" dirty="0"/>
          </a:p>
          <a:p>
            <a:r>
              <a:rPr lang="en-US" dirty="0"/>
              <a:t>What do I mean by resource? I mean we have supercomputing data centers, we have edge devices, we have networking components, storage, security, and we make all of this available to users.</a:t>
            </a:r>
          </a:p>
          <a:p>
            <a:endParaRPr lang="en-US" dirty="0"/>
          </a:p>
          <a:p>
            <a:r>
              <a:rPr lang="en-US" dirty="0"/>
              <a:t>But the resources that we make available are just part of the fun. We also give users bare metal reconfigurability and isolation for that hardware; or users can spin up some virtual machines on the KVM cloud that we provide; or maybe they want to run some edge-to-cloud workloads and need to deploy some containers on </a:t>
            </a:r>
            <a:r>
              <a:rPr lang="en-US" dirty="0" err="1"/>
              <a:t>CHI@Edge</a:t>
            </a:r>
            <a:r>
              <a:rPr lang="en-US" dirty="0"/>
              <a:t>, our edge computing site.</a:t>
            </a:r>
          </a:p>
          <a:p>
            <a:endParaRPr lang="en-US" dirty="0"/>
          </a:p>
          <a:p>
            <a:r>
              <a:rPr lang="en-US" dirty="0"/>
              <a:t>Whatever your research or education needs, you can come to Chameleon to find something that will work for you, or if not, you’ll find the solid foundation to build it and share it back with the community.</a:t>
            </a:r>
          </a:p>
          <a:p>
            <a:endParaRPr lang="en-US" dirty="0"/>
          </a:p>
          <a:p>
            <a:r>
              <a:rPr lang="en-US" dirty="0"/>
              <a:t>That leads into our next point, which is that we are proud to be open source. We leverage OpenStack cloud software to maximize our focus on the special features that our users request to support their projects on Chameleon. We are a user-first team, as we  like to say. We also contribute components back to the OpenStack community.</a:t>
            </a:r>
          </a:p>
          <a:p>
            <a:endParaRPr lang="en-US" dirty="0"/>
          </a:p>
          <a:p>
            <a:r>
              <a:rPr lang="en-US" dirty="0"/>
              <a:t>And we’ll get into some of the exciting features that users can access on Chameleon to promote other valuable goals, like reproducibility and generating more educational content for critical CS skills.</a:t>
            </a:r>
          </a:p>
        </p:txBody>
      </p:sp>
      <p:sp>
        <p:nvSpPr>
          <p:cNvPr id="4" name="Slide Number Placeholder 3"/>
          <p:cNvSpPr>
            <a:spLocks noGrp="1"/>
          </p:cNvSpPr>
          <p:nvPr>
            <p:ph type="sldNum" sz="quarter" idx="5"/>
          </p:nvPr>
        </p:nvSpPr>
        <p:spPr/>
        <p:txBody>
          <a:bodyPr/>
          <a:lstStyle/>
          <a:p>
            <a:fld id="{1CF0652F-8690-654A-A3BB-1E6DBE168A30}" type="slidenum">
              <a:rPr lang="en-US" smtClean="0"/>
              <a:t>2</a:t>
            </a:fld>
            <a:endParaRPr lang="en-US"/>
          </a:p>
        </p:txBody>
      </p:sp>
    </p:spTree>
    <p:extLst>
      <p:ext uri="{BB962C8B-B14F-4D97-AF65-F5344CB8AC3E}">
        <p14:creationId xmlns:p14="http://schemas.microsoft.com/office/powerpoint/2010/main" val="3700870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a:t>Chameleon has seen tremendous success in terms of the impact we have had so far</a:t>
            </a:r>
          </a:p>
          <a:p>
            <a:pPr marL="171450" indent="-171450">
              <a:buFontTx/>
              <a:buChar char="-"/>
            </a:pPr>
            <a:r>
              <a:rPr lang="en-US" dirty="0"/>
              <a:t>We have a growing community of over 13000 users across 1300 projects resulting in over 830 papers published since the project’s start (which just hit the 10-year anniversary!)</a:t>
            </a:r>
          </a:p>
        </p:txBody>
      </p:sp>
    </p:spTree>
    <p:extLst>
      <p:ext uri="{BB962C8B-B14F-4D97-AF65-F5344CB8AC3E}">
        <p14:creationId xmlns:p14="http://schemas.microsoft.com/office/powerpoint/2010/main" val="336950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Highlight:</a:t>
            </a:r>
            <a:endParaRPr dirty="0"/>
          </a:p>
          <a:p>
            <a:pPr marL="0" lvl="0" indent="0" algn="l" rtl="0">
              <a:lnSpc>
                <a:spcPct val="100000"/>
              </a:lnSpc>
              <a:spcBef>
                <a:spcPts val="0"/>
              </a:spcBef>
              <a:spcAft>
                <a:spcPts val="0"/>
              </a:spcAft>
              <a:buSzPts val="1400"/>
              <a:buNone/>
            </a:pPr>
            <a:endParaRPr dirty="0"/>
          </a:p>
          <a:p>
            <a:pPr marL="171450" lvl="0" indent="-171450" algn="l" rtl="0">
              <a:lnSpc>
                <a:spcPct val="100000"/>
              </a:lnSpc>
              <a:spcBef>
                <a:spcPts val="0"/>
              </a:spcBef>
              <a:spcAft>
                <a:spcPts val="0"/>
              </a:spcAft>
              <a:buClr>
                <a:schemeClr val="dk1"/>
              </a:buClr>
              <a:buSzPts val="1200"/>
              <a:buFont typeface="Calibri"/>
              <a:buChar char="-"/>
            </a:pPr>
            <a:r>
              <a:rPr lang="en-US" dirty="0"/>
              <a:t>Interfaces – everything goes via OpenStack-based API (even if it is just a veneer as for </a:t>
            </a:r>
            <a:r>
              <a:rPr lang="en-US" dirty="0" err="1"/>
              <a:t>CHI@Edge</a:t>
            </a:r>
            <a:r>
              <a:rPr lang="en-US" dirty="0"/>
              <a:t>)</a:t>
            </a:r>
            <a:endParaRPr dirty="0"/>
          </a:p>
          <a:p>
            <a:pPr marL="171450" lvl="0" indent="-171450" algn="l" rtl="0">
              <a:lnSpc>
                <a:spcPct val="100000"/>
              </a:lnSpc>
              <a:spcBef>
                <a:spcPts val="0"/>
              </a:spcBef>
              <a:spcAft>
                <a:spcPts val="0"/>
              </a:spcAft>
              <a:buClr>
                <a:schemeClr val="dk1"/>
              </a:buClr>
              <a:buSzPts val="1200"/>
              <a:buFont typeface="Calibri"/>
              <a:buChar char="-"/>
            </a:pPr>
            <a:r>
              <a:rPr lang="en-US" dirty="0"/>
              <a:t>Emphasis on *programmatic interfaces* with python-chi and </a:t>
            </a:r>
            <a:r>
              <a:rPr lang="en-US" dirty="0" err="1"/>
              <a:t>Jupyter</a:t>
            </a:r>
            <a:r>
              <a:rPr lang="en-US" dirty="0"/>
              <a:t> – they can be easily scripted/repeated (unlike GUI), preferred by most users</a:t>
            </a:r>
            <a:endParaRPr dirty="0"/>
          </a:p>
        </p:txBody>
      </p:sp>
      <p:sp>
        <p:nvSpPr>
          <p:cNvPr id="214" name="Google Shape;214;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UC</a:t>
            </a:r>
            <a:endParaRPr dirty="0"/>
          </a:p>
          <a:p>
            <a:pPr marL="0" lvl="0" indent="0" algn="l" rtl="0">
              <a:lnSpc>
                <a:spcPct val="100000"/>
              </a:lnSpc>
              <a:spcBef>
                <a:spcPts val="0"/>
              </a:spcBef>
              <a:spcAft>
                <a:spcPts val="0"/>
              </a:spcAft>
              <a:buSzPts val="1400"/>
              <a:buNone/>
            </a:pPr>
            <a:r>
              <a:rPr lang="en-US" dirty="0"/>
              <a:t>42x </a:t>
            </a:r>
            <a:r>
              <a:rPr lang="en-US" b="1" dirty="0"/>
              <a:t>Intel</a:t>
            </a:r>
            <a:r>
              <a:rPr lang="en-US" dirty="0"/>
              <a:t> nodes with 48 cores and 192GB of RAM, 10x </a:t>
            </a:r>
            <a:r>
              <a:rPr lang="en-US" b="1" dirty="0"/>
              <a:t>AMD</a:t>
            </a:r>
            <a:r>
              <a:rPr lang="en-US" dirty="0"/>
              <a:t> </a:t>
            </a:r>
            <a:r>
              <a:rPr lang="en-US" dirty="0" err="1"/>
              <a:t>Epyc</a:t>
            </a:r>
            <a:r>
              <a:rPr lang="en-US" dirty="0"/>
              <a:t> with 48 cores, 256GB of RAM, and a 960GB </a:t>
            </a:r>
            <a:r>
              <a:rPr lang="en-US" dirty="0" err="1"/>
              <a:t>NVMe</a:t>
            </a:r>
            <a:r>
              <a:rPr lang="en-US" dirty="0"/>
              <a:t> root disk. Additionally, a subset:</a:t>
            </a:r>
            <a:endParaRPr dirty="0"/>
          </a:p>
          <a:p>
            <a:pPr marL="457200" lvl="1" indent="0" algn="l" rtl="0">
              <a:lnSpc>
                <a:spcPct val="100000"/>
              </a:lnSpc>
              <a:spcBef>
                <a:spcPts val="0"/>
              </a:spcBef>
              <a:spcAft>
                <a:spcPts val="0"/>
              </a:spcAft>
              <a:buSzPts val="1400"/>
              <a:buNone/>
            </a:pPr>
            <a:r>
              <a:rPr lang="en-US" dirty="0"/>
              <a:t>2 nodes, each with 2x Intel D7-P5510 7.68TB datacenter SSDs</a:t>
            </a:r>
            <a:endParaRPr dirty="0"/>
          </a:p>
          <a:p>
            <a:pPr marL="457200" lvl="1" indent="0" algn="l" rtl="0">
              <a:lnSpc>
                <a:spcPct val="100000"/>
              </a:lnSpc>
              <a:spcBef>
                <a:spcPts val="0"/>
              </a:spcBef>
              <a:spcAft>
                <a:spcPts val="0"/>
              </a:spcAft>
              <a:buSzPts val="1400"/>
              <a:buNone/>
            </a:pPr>
            <a:r>
              <a:rPr lang="en-US" dirty="0"/>
              <a:t>2 nodes, each with 2x Samsung PM1733 7.68TB datacenter SSDs</a:t>
            </a:r>
            <a:endParaRPr dirty="0"/>
          </a:p>
          <a:p>
            <a:pPr marL="457200" lvl="1" indent="0" algn="l" rtl="0">
              <a:lnSpc>
                <a:spcPct val="100000"/>
              </a:lnSpc>
              <a:spcBef>
                <a:spcPts val="0"/>
              </a:spcBef>
              <a:spcAft>
                <a:spcPts val="0"/>
              </a:spcAft>
              <a:buSzPts val="1400"/>
              <a:buNone/>
            </a:pPr>
            <a:r>
              <a:rPr lang="en-US" dirty="0"/>
              <a:t>2 nodes, each with 4x Samsung PM1733 1.92TB datacenter SSDs</a:t>
            </a:r>
            <a:endParaRPr dirty="0"/>
          </a:p>
          <a:p>
            <a:pPr marL="457200" lvl="1" indent="0" algn="l" rtl="0">
              <a:lnSpc>
                <a:spcPct val="100000"/>
              </a:lnSpc>
              <a:spcBef>
                <a:spcPts val="0"/>
              </a:spcBef>
              <a:spcAft>
                <a:spcPts val="0"/>
              </a:spcAft>
              <a:buSzPts val="1400"/>
              <a:buNone/>
            </a:pPr>
            <a:r>
              <a:rPr lang="en-US" dirty="0"/>
              <a:t>2 nodes, each with 2x Corsair Force MP600 2TB consumer SSDs</a:t>
            </a:r>
            <a:endParaRPr dirty="0"/>
          </a:p>
          <a:p>
            <a:pPr marL="0" lvl="0" indent="0" algn="l" rtl="0">
              <a:lnSpc>
                <a:spcPct val="100000"/>
              </a:lnSpc>
              <a:spcBef>
                <a:spcPts val="0"/>
              </a:spcBef>
              <a:spcAft>
                <a:spcPts val="0"/>
              </a:spcAft>
              <a:buSzPts val="1400"/>
              <a:buNone/>
            </a:pPr>
            <a:r>
              <a:rPr lang="en-US" dirty="0"/>
              <a:t>2x: Intel Optane nodes with 112 Cores, 768GB of RAM, and 3TB of NVDIMMs</a:t>
            </a:r>
            <a:endParaRPr dirty="0"/>
          </a:p>
          <a:p>
            <a:pPr marL="0" lvl="0" indent="0" algn="l" rtl="0">
              <a:lnSpc>
                <a:spcPct val="100000"/>
              </a:lnSpc>
              <a:spcBef>
                <a:spcPts val="0"/>
              </a:spcBef>
              <a:spcAft>
                <a:spcPts val="0"/>
              </a:spcAft>
              <a:buSzPts val="1400"/>
              <a:buNone/>
            </a:pPr>
            <a:r>
              <a:rPr lang="en-US" dirty="0"/>
              <a:t>3x: Intel nodes with 4x Nvidia V100 GPUs connected by </a:t>
            </a:r>
            <a:r>
              <a:rPr lang="en-US" dirty="0" err="1"/>
              <a:t>NVLink</a:t>
            </a:r>
            <a:endParaRPr dirty="0"/>
          </a:p>
          <a:p>
            <a:pPr marL="0" lvl="0" indent="0" algn="l" rtl="0">
              <a:lnSpc>
                <a:spcPct val="100000"/>
              </a:lnSpc>
              <a:spcBef>
                <a:spcPts val="0"/>
              </a:spcBef>
              <a:spcAft>
                <a:spcPts val="0"/>
              </a:spcAft>
              <a:buSzPts val="1400"/>
              <a:buNone/>
            </a:pPr>
            <a:r>
              <a:rPr lang="en-US" dirty="0"/>
              <a:t>1x: Intel node with 4x Nvidia V100 GPUs connected by PCIe</a:t>
            </a:r>
            <a:endParaRPr dirty="0"/>
          </a:p>
          <a:p>
            <a:pPr marL="0" lvl="0" indent="0" algn="l" rtl="0">
              <a:lnSpc>
                <a:spcPct val="100000"/>
              </a:lnSpc>
              <a:spcBef>
                <a:spcPts val="0"/>
              </a:spcBef>
              <a:spcAft>
                <a:spcPts val="0"/>
              </a:spcAft>
              <a:buSzPts val="1400"/>
              <a:buNone/>
            </a:pPr>
            <a:r>
              <a:rPr lang="en-US" dirty="0"/>
              <a:t>16x of the regular compute nodes have HDR100 (100gb/s)  InfiniBand, as do all of the Optane and GPU nodes. All the SSD nodes have HDR (200gb/s) InfiniBand.</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At TACC</a:t>
            </a:r>
            <a:endParaRPr dirty="0"/>
          </a:p>
          <a:p>
            <a:pPr marL="0" lvl="0" indent="0" algn="l" rtl="0">
              <a:lnSpc>
                <a:spcPct val="100000"/>
              </a:lnSpc>
              <a:spcBef>
                <a:spcPts val="0"/>
              </a:spcBef>
              <a:spcAft>
                <a:spcPts val="0"/>
              </a:spcAft>
              <a:buSzPts val="1400"/>
              <a:buNone/>
            </a:pPr>
            <a:r>
              <a:rPr lang="en-US" dirty="0"/>
              <a:t>32x compute_zen3: AMD nodes, each with 2x two AMD EPYC 7763 (128c / 256t), 256GB RAM, 480GB </a:t>
            </a:r>
            <a:r>
              <a:rPr lang="en-US" dirty="0" err="1"/>
              <a:t>ssd</a:t>
            </a:r>
            <a:r>
              <a:rPr lang="en-US" dirty="0"/>
              <a:t> storage.</a:t>
            </a:r>
            <a:endParaRPr dirty="0"/>
          </a:p>
          <a:p>
            <a:pPr marL="0" lvl="0" indent="0" algn="l" rtl="0">
              <a:lnSpc>
                <a:spcPct val="100000"/>
              </a:lnSpc>
              <a:spcBef>
                <a:spcPts val="0"/>
              </a:spcBef>
              <a:spcAft>
                <a:spcPts val="0"/>
              </a:spcAft>
              <a:buSzPts val="1400"/>
              <a:buNone/>
            </a:pPr>
            <a:r>
              <a:rPr lang="en-US" dirty="0"/>
              <a:t>8x gpu_mi100: same specs as compute_zen3, with addition of 2x AMD MI100 GPUs each</a:t>
            </a:r>
            <a:endParaRPr dirty="0"/>
          </a:p>
          <a:p>
            <a:pPr marL="0" lvl="0" indent="0" algn="l" rtl="0">
              <a:lnSpc>
                <a:spcPct val="100000"/>
              </a:lnSpc>
              <a:spcBef>
                <a:spcPts val="0"/>
              </a:spcBef>
              <a:spcAft>
                <a:spcPts val="0"/>
              </a:spcAft>
              <a:buSzPts val="1400"/>
              <a:buNone/>
            </a:pPr>
            <a:r>
              <a:rPr lang="en-US" dirty="0"/>
              <a:t>All 40 are connected via HDR100 </a:t>
            </a:r>
            <a:r>
              <a:rPr lang="en-US" dirty="0" err="1"/>
              <a:t>Infiniband</a:t>
            </a:r>
            <a:r>
              <a:rPr lang="en-US" dirty="0"/>
              <a: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Volunteer sites:</a:t>
            </a:r>
            <a:endParaRPr dirty="0"/>
          </a:p>
          <a:p>
            <a:pPr marL="0" lvl="0" indent="0" algn="l" rtl="0">
              <a:lnSpc>
                <a:spcPct val="100000"/>
              </a:lnSpc>
              <a:spcBef>
                <a:spcPts val="0"/>
              </a:spcBef>
              <a:spcAft>
                <a:spcPts val="0"/>
              </a:spcAft>
              <a:buSzPts val="1400"/>
              <a:buNone/>
            </a:pPr>
            <a:r>
              <a:rPr lang="en-US" dirty="0"/>
              <a:t>NCAR: ARM Thunder Nodes</a:t>
            </a:r>
            <a:endParaRPr dirty="0"/>
          </a:p>
          <a:p>
            <a:pPr marL="0" lvl="0" indent="0" algn="l" rtl="0">
              <a:lnSpc>
                <a:spcPct val="100000"/>
              </a:lnSpc>
              <a:spcBef>
                <a:spcPts val="0"/>
              </a:spcBef>
              <a:spcAft>
                <a:spcPts val="0"/>
              </a:spcAft>
              <a:buSzPts val="1400"/>
              <a:buNone/>
            </a:pPr>
            <a:r>
              <a:rPr lang="en-US" dirty="0"/>
              <a:t>IIT, Northwestern, &amp; UIC: Chameleon Legacy program</a:t>
            </a:r>
            <a:endParaRPr dirty="0"/>
          </a:p>
          <a:p>
            <a:pPr marL="0" lvl="0" indent="0" algn="l" rtl="0">
              <a:lnSpc>
                <a:spcPct val="100000"/>
              </a:lnSpc>
              <a:spcBef>
                <a:spcPts val="0"/>
              </a:spcBef>
              <a:spcAft>
                <a:spcPts val="0"/>
              </a:spcAft>
              <a:buSzPts val="1400"/>
              <a:buNone/>
            </a:pPr>
            <a:r>
              <a:rPr lang="en-US" dirty="0"/>
              <a:t>Purdue: ~400 of their own </a:t>
            </a:r>
            <a:r>
              <a:rPr lang="en-US" dirty="0" err="1"/>
              <a:t>Haswells</a:t>
            </a:r>
            <a:r>
              <a:rPr lang="en-US" dirty="0"/>
              <a:t> added on an ephemeral basis to support </a:t>
            </a:r>
            <a:r>
              <a:rPr lang="en-US" dirty="0" err="1"/>
              <a:t>IndySCC</a:t>
            </a:r>
            <a:r>
              <a:rPr lang="en-US" dirty="0"/>
              <a:t> specifically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181" name="Google Shape;181;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by showing things through the GUI, then demonstrate how the same tasks can be accomplished programmatically⁠⁠​</a:t>
            </a:r>
          </a:p>
          <a:p>
            <a:r>
              <a:rPr lang="en-US" dirty="0"/>
              <a:t>Consider showing a </a:t>
            </a:r>
            <a:r>
              <a:rPr lang="en-US" dirty="0" err="1"/>
              <a:t>Jupyter</a:t>
            </a:r>
            <a:r>
              <a:rPr lang="en-US" dirty="0"/>
              <a:t> notebook with Python-chi code rather than just static slides⁠⁠​</a:t>
            </a:r>
          </a:p>
          <a:p>
            <a:r>
              <a:rPr lang="en-US" dirty="0"/>
              <a:t>You can explain that users could also use Bash instead of Python-chi, but they won't have access to data structures and other programming conveniences⁠⁠​</a:t>
            </a:r>
          </a:p>
          <a:p>
            <a:r>
              <a:rPr lang="en-US" dirty="0"/>
              <a:t>The goal is to show there are multiple interfaces to the infrastructure without going too deep into technical details</a:t>
            </a:r>
          </a:p>
          <a:p>
            <a:endParaRPr lang="en-US" dirty="0"/>
          </a:p>
        </p:txBody>
      </p:sp>
      <p:sp>
        <p:nvSpPr>
          <p:cNvPr id="4" name="Slide Number Placeholder 3"/>
          <p:cNvSpPr>
            <a:spLocks noGrp="1"/>
          </p:cNvSpPr>
          <p:nvPr>
            <p:ph type="sldNum" sz="quarter" idx="5"/>
          </p:nvPr>
        </p:nvSpPr>
        <p:spPr/>
        <p:txBody>
          <a:bodyPr/>
          <a:lstStyle/>
          <a:p>
            <a:fld id="{1CF0652F-8690-654A-A3BB-1E6DBE168A30}" type="slidenum">
              <a:rPr lang="en-US" smtClean="0"/>
              <a:t>13</a:t>
            </a:fld>
            <a:endParaRPr lang="en-US"/>
          </a:p>
        </p:txBody>
      </p:sp>
    </p:spTree>
    <p:extLst>
      <p:ext uri="{BB962C8B-B14F-4D97-AF65-F5344CB8AC3E}">
        <p14:creationId xmlns:p14="http://schemas.microsoft.com/office/powerpoint/2010/main" val="3686036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Non-prescriptive!</a:t>
            </a:r>
            <a:endParaRPr/>
          </a:p>
        </p:txBody>
      </p:sp>
      <p:sp>
        <p:nvSpPr>
          <p:cNvPr id="286" name="Google Shape;286;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Anybody wants to find out more it is under the user experiments tab on our blog</a:t>
            </a:r>
            <a:endParaRPr/>
          </a:p>
        </p:txBody>
      </p:sp>
      <p:sp>
        <p:nvSpPr>
          <p:cNvPr id="447" name="Google Shape;447;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7" name="Google Shape;34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image" Target="../media/image10.jp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2" name="Picture 11" descr="nav-banner-bg.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62890" y="4163785"/>
            <a:ext cx="17251076" cy="997857"/>
          </a:xfrm>
          <a:prstGeom prst="rect">
            <a:avLst/>
          </a:prstGeom>
        </p:spPr>
      </p:pic>
      <p:sp>
        <p:nvSpPr>
          <p:cNvPr id="2" name="Title 1"/>
          <p:cNvSpPr>
            <a:spLocks noGrp="1"/>
          </p:cNvSpPr>
          <p:nvPr>
            <p:ph type="ctrTitle"/>
          </p:nvPr>
        </p:nvSpPr>
        <p:spPr>
          <a:xfrm>
            <a:off x="3872592" y="1417903"/>
            <a:ext cx="4509408" cy="1202142"/>
          </a:xfrm>
        </p:spPr>
        <p:txBody>
          <a:bodyPr anchor="b" anchorCtr="0"/>
          <a:lstStyle>
            <a:lvl1pPr algn="l">
              <a:defRPr/>
            </a:lvl1pPr>
          </a:lstStyle>
          <a:p>
            <a:r>
              <a:rPr lang="en-US" dirty="0"/>
              <a:t>Click to edit Master title style</a:t>
            </a:r>
          </a:p>
        </p:txBody>
      </p:sp>
      <p:sp>
        <p:nvSpPr>
          <p:cNvPr id="3" name="Subtitle 2"/>
          <p:cNvSpPr>
            <a:spLocks noGrp="1"/>
          </p:cNvSpPr>
          <p:nvPr>
            <p:ph type="subTitle" idx="1"/>
          </p:nvPr>
        </p:nvSpPr>
        <p:spPr>
          <a:xfrm>
            <a:off x="3872592" y="2714634"/>
            <a:ext cx="4509408" cy="607049"/>
          </a:xfrm>
        </p:spPr>
        <p:txBody>
          <a:bodyPr>
            <a:normAutofit/>
          </a:bodyPr>
          <a:lstStyle>
            <a:lvl1pPr marL="0" indent="0" algn="l">
              <a:buNone/>
              <a:defRPr sz="2000">
                <a:solidFill>
                  <a:schemeClr val="tx2">
                    <a:lumMod val="50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9EB5ECD5-515E-4817-8A06-1D2ED2C83850}" type="datetime4">
              <a:rPr lang="en-US" smtClean="0"/>
              <a:pPr/>
              <a:t>October 17, 2025</a:t>
            </a:fld>
            <a:endParaRPr lang="en-US"/>
          </a:p>
        </p:txBody>
      </p:sp>
      <p:sp>
        <p:nvSpPr>
          <p:cNvPr id="6" name="Slide Number Placeholder 5"/>
          <p:cNvSpPr>
            <a:spLocks noGrp="1"/>
          </p:cNvSpPr>
          <p:nvPr>
            <p:ph type="sldNum" sz="quarter" idx="12"/>
          </p:nvPr>
        </p:nvSpPr>
        <p:spPr/>
        <p:txBody>
          <a:bodyPr>
            <a:normAutofit/>
          </a:bodyPr>
          <a:lstStyle/>
          <a:p>
            <a:fld id="{1D72EBF8-7CF5-44B7-B2BF-E22DE4D0703D}" type="slidenum">
              <a:rPr lang="en-US" smtClean="0"/>
              <a:pPr/>
              <a:t>‹#›</a:t>
            </a:fld>
            <a:endParaRPr lang="en-US"/>
          </a:p>
        </p:txBody>
      </p:sp>
      <p:sp>
        <p:nvSpPr>
          <p:cNvPr id="15" name="Rectangle 14"/>
          <p:cNvSpPr/>
          <p:nvPr userDrawn="1"/>
        </p:nvSpPr>
        <p:spPr>
          <a:xfrm>
            <a:off x="-72571" y="4163785"/>
            <a:ext cx="9407071" cy="45719"/>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Chameleon-FullColor-fullsic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921" y="283436"/>
            <a:ext cx="3525818" cy="896565"/>
          </a:xfrm>
          <a:prstGeom prst="rect">
            <a:avLst/>
          </a:prstGeom>
        </p:spPr>
      </p:pic>
      <p:sp>
        <p:nvSpPr>
          <p:cNvPr id="16" name="Rectangle 15"/>
          <p:cNvSpPr/>
          <p:nvPr userDrawn="1"/>
        </p:nvSpPr>
        <p:spPr>
          <a:xfrm>
            <a:off x="870329" y="1144473"/>
            <a:ext cx="8694405" cy="45719"/>
          </a:xfrm>
          <a:prstGeom prst="rect">
            <a:avLst/>
          </a:prstGeom>
          <a:solidFill>
            <a:srgbClr val="2090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descr="NU_Logo_black.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92165" y="4388217"/>
            <a:ext cx="739837" cy="443902"/>
          </a:xfrm>
          <a:prstGeom prst="rect">
            <a:avLst/>
          </a:prstGeom>
        </p:spPr>
      </p:pic>
      <p:pic>
        <p:nvPicPr>
          <p:cNvPr id="22" name="Picture 21" descr="University_of_Chicago_logo.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94921" y="4443528"/>
            <a:ext cx="1239780" cy="247956"/>
          </a:xfrm>
          <a:prstGeom prst="rect">
            <a:avLst/>
          </a:prstGeom>
        </p:spPr>
      </p:pic>
      <p:pic>
        <p:nvPicPr>
          <p:cNvPr id="26" name="Picture 25" descr="TACC-Logo-01.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62531" y="4443528"/>
            <a:ext cx="879165" cy="264205"/>
          </a:xfrm>
          <a:prstGeom prst="rect">
            <a:avLst/>
          </a:prstGeom>
        </p:spPr>
      </p:pic>
      <p:pic>
        <p:nvPicPr>
          <p:cNvPr id="27" name="Picture 26" descr="nsfb-[Converted].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046871" y="4324526"/>
            <a:ext cx="502208" cy="502208"/>
          </a:xfrm>
          <a:prstGeom prst="rect">
            <a:avLst/>
          </a:prstGeom>
        </p:spPr>
      </p:pic>
      <p:sp>
        <p:nvSpPr>
          <p:cNvPr id="18" name="TextBox 17"/>
          <p:cNvSpPr txBox="1"/>
          <p:nvPr userDrawn="1"/>
        </p:nvSpPr>
        <p:spPr>
          <a:xfrm>
            <a:off x="870329" y="1190192"/>
            <a:ext cx="2433367" cy="276999"/>
          </a:xfrm>
          <a:prstGeom prst="rect">
            <a:avLst/>
          </a:prstGeom>
          <a:noFill/>
        </p:spPr>
        <p:txBody>
          <a:bodyPr wrap="square" rtlCol="0">
            <a:spAutoFit/>
          </a:bodyPr>
          <a:lstStyle/>
          <a:p>
            <a:r>
              <a:rPr lang="en-US" sz="1200" dirty="0">
                <a:solidFill>
                  <a:srgbClr val="2090EB"/>
                </a:solidFill>
              </a:rPr>
              <a:t>www. </a:t>
            </a:r>
            <a:r>
              <a:rPr lang="en-US" sz="1200" dirty="0" err="1">
                <a:solidFill>
                  <a:srgbClr val="2090EB"/>
                </a:solidFill>
              </a:rPr>
              <a:t>chameleoncloud.org</a:t>
            </a:r>
            <a:endParaRPr lang="en-US" sz="1200" dirty="0">
              <a:solidFill>
                <a:srgbClr val="2090EB"/>
              </a:solidFill>
            </a:endParaRPr>
          </a:p>
        </p:txBody>
      </p:sp>
      <p:pic>
        <p:nvPicPr>
          <p:cNvPr id="5" name="Picture 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376194" y="3982327"/>
            <a:ext cx="1523784" cy="1177470"/>
          </a:xfrm>
          <a:prstGeom prst="rect">
            <a:avLst/>
          </a:prstGeom>
        </p:spPr>
      </p:pic>
      <p:pic>
        <p:nvPicPr>
          <p:cNvPr id="9" name="Google Shape;30;p2">
            <a:extLst>
              <a:ext uri="{FF2B5EF4-FFF2-40B4-BE49-F238E27FC236}">
                <a16:creationId xmlns:a16="http://schemas.microsoft.com/office/drawing/2014/main" id="{91481CCF-9BE6-F04E-FB76-A412AC1B4587}"/>
              </a:ext>
            </a:extLst>
          </p:cNvPr>
          <p:cNvPicPr preferRelativeResize="0"/>
          <p:nvPr userDrawn="1"/>
        </p:nvPicPr>
        <p:blipFill>
          <a:blip r:embed="rId9">
            <a:alphaModFix/>
          </a:blip>
          <a:stretch>
            <a:fillRect/>
          </a:stretch>
        </p:blipFill>
        <p:spPr>
          <a:xfrm>
            <a:off x="6298550" y="4375886"/>
            <a:ext cx="1232051" cy="4740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5223E-7041-B348-A21A-4045811663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CAC93-92F9-9E42-AC49-1E1630E7F3A9}"/>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A1864F-0839-D846-B72F-D077A41118F1}"/>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9396C3-DC4E-A14D-814B-1D398B456113}"/>
              </a:ext>
            </a:extLst>
          </p:cNvPr>
          <p:cNvSpPr>
            <a:spLocks noGrp="1"/>
          </p:cNvSpPr>
          <p:nvPr>
            <p:ph type="dt" sz="half" idx="10"/>
          </p:nvPr>
        </p:nvSpPr>
        <p:spPr/>
        <p:txBody>
          <a:bodyPr/>
          <a:lstStyle/>
          <a:p>
            <a:fld id="{B0012380-252E-A742-A283-86605F5F665F}" type="datetimeFigureOut">
              <a:rPr lang="en-US" smtClean="0"/>
              <a:t>10/17/25</a:t>
            </a:fld>
            <a:endParaRPr lang="en-US"/>
          </a:p>
        </p:txBody>
      </p:sp>
      <p:sp>
        <p:nvSpPr>
          <p:cNvPr id="6" name="Footer Placeholder 5">
            <a:extLst>
              <a:ext uri="{FF2B5EF4-FFF2-40B4-BE49-F238E27FC236}">
                <a16:creationId xmlns:a16="http://schemas.microsoft.com/office/drawing/2014/main" id="{566B792A-F6B9-F843-8FEF-00D23B6160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B4DA91-1913-4043-BB7B-3CF50EF0C9B3}"/>
              </a:ext>
            </a:extLst>
          </p:cNvPr>
          <p:cNvSpPr>
            <a:spLocks noGrp="1"/>
          </p:cNvSpPr>
          <p:nvPr>
            <p:ph type="sldNum" sz="quarter" idx="12"/>
          </p:nvPr>
        </p:nvSpPr>
        <p:spPr/>
        <p:txBody>
          <a:bodyPr/>
          <a:lstStyle/>
          <a:p>
            <a:fld id="{2C762C97-83EE-2848-94CB-CEF6E3A7D9B5}" type="slidenum">
              <a:rPr lang="en-US" smtClean="0"/>
              <a:t>‹#›</a:t>
            </a:fld>
            <a:endParaRPr lang="en-US"/>
          </a:p>
        </p:txBody>
      </p:sp>
    </p:spTree>
    <p:extLst>
      <p:ext uri="{BB962C8B-B14F-4D97-AF65-F5344CB8AC3E}">
        <p14:creationId xmlns:p14="http://schemas.microsoft.com/office/powerpoint/2010/main" val="2885392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F0D49-D96E-2640-858A-DFAE314917DF}"/>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BAB9E0-9FA9-B94A-BFC6-F59B39A76BD7}"/>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C067AB-FF30-E541-AF7A-F7B7D80AD64F}"/>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6053C2-8B70-BB4E-A390-B20DB4D77AE8}"/>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006AF1-EC66-BE48-BF87-E3FBEA121D5C}"/>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39925C-44A8-5B46-B91B-586A260E50A5}"/>
              </a:ext>
            </a:extLst>
          </p:cNvPr>
          <p:cNvSpPr>
            <a:spLocks noGrp="1"/>
          </p:cNvSpPr>
          <p:nvPr>
            <p:ph type="dt" sz="half" idx="10"/>
          </p:nvPr>
        </p:nvSpPr>
        <p:spPr/>
        <p:txBody>
          <a:bodyPr/>
          <a:lstStyle/>
          <a:p>
            <a:fld id="{B0012380-252E-A742-A283-86605F5F665F}" type="datetimeFigureOut">
              <a:rPr lang="en-US" smtClean="0"/>
              <a:t>10/17/25</a:t>
            </a:fld>
            <a:endParaRPr lang="en-US"/>
          </a:p>
        </p:txBody>
      </p:sp>
      <p:sp>
        <p:nvSpPr>
          <p:cNvPr id="8" name="Footer Placeholder 7">
            <a:extLst>
              <a:ext uri="{FF2B5EF4-FFF2-40B4-BE49-F238E27FC236}">
                <a16:creationId xmlns:a16="http://schemas.microsoft.com/office/drawing/2014/main" id="{F656F96A-7653-7144-AD2B-7C6F804EC6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5C3717-1127-874B-8BEB-7181A80F9FF5}"/>
              </a:ext>
            </a:extLst>
          </p:cNvPr>
          <p:cNvSpPr>
            <a:spLocks noGrp="1"/>
          </p:cNvSpPr>
          <p:nvPr>
            <p:ph type="sldNum" sz="quarter" idx="12"/>
          </p:nvPr>
        </p:nvSpPr>
        <p:spPr/>
        <p:txBody>
          <a:bodyPr/>
          <a:lstStyle/>
          <a:p>
            <a:fld id="{2C762C97-83EE-2848-94CB-CEF6E3A7D9B5}" type="slidenum">
              <a:rPr lang="en-US" smtClean="0"/>
              <a:t>‹#›</a:t>
            </a:fld>
            <a:endParaRPr lang="en-US"/>
          </a:p>
        </p:txBody>
      </p:sp>
    </p:spTree>
    <p:extLst>
      <p:ext uri="{BB962C8B-B14F-4D97-AF65-F5344CB8AC3E}">
        <p14:creationId xmlns:p14="http://schemas.microsoft.com/office/powerpoint/2010/main" val="2216860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A3992-7655-6349-A6CC-ED4BAEC434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00E996-CCB6-4247-AD51-A86CAA9692DC}"/>
              </a:ext>
            </a:extLst>
          </p:cNvPr>
          <p:cNvSpPr>
            <a:spLocks noGrp="1"/>
          </p:cNvSpPr>
          <p:nvPr>
            <p:ph type="dt" sz="half" idx="10"/>
          </p:nvPr>
        </p:nvSpPr>
        <p:spPr/>
        <p:txBody>
          <a:bodyPr/>
          <a:lstStyle/>
          <a:p>
            <a:fld id="{B0012380-252E-A742-A283-86605F5F665F}" type="datetimeFigureOut">
              <a:rPr lang="en-US" smtClean="0"/>
              <a:t>10/17/25</a:t>
            </a:fld>
            <a:endParaRPr lang="en-US"/>
          </a:p>
        </p:txBody>
      </p:sp>
      <p:sp>
        <p:nvSpPr>
          <p:cNvPr id="4" name="Footer Placeholder 3">
            <a:extLst>
              <a:ext uri="{FF2B5EF4-FFF2-40B4-BE49-F238E27FC236}">
                <a16:creationId xmlns:a16="http://schemas.microsoft.com/office/drawing/2014/main" id="{CD928FCA-B764-9F4A-985D-3107043261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381F1B-609B-6047-9CAA-7E6FA1A6ABFA}"/>
              </a:ext>
            </a:extLst>
          </p:cNvPr>
          <p:cNvSpPr>
            <a:spLocks noGrp="1"/>
          </p:cNvSpPr>
          <p:nvPr>
            <p:ph type="sldNum" sz="quarter" idx="12"/>
          </p:nvPr>
        </p:nvSpPr>
        <p:spPr/>
        <p:txBody>
          <a:bodyPr/>
          <a:lstStyle/>
          <a:p>
            <a:fld id="{2C762C97-83EE-2848-94CB-CEF6E3A7D9B5}" type="slidenum">
              <a:rPr lang="en-US" smtClean="0"/>
              <a:t>‹#›</a:t>
            </a:fld>
            <a:endParaRPr lang="en-US"/>
          </a:p>
        </p:txBody>
      </p:sp>
    </p:spTree>
    <p:extLst>
      <p:ext uri="{BB962C8B-B14F-4D97-AF65-F5344CB8AC3E}">
        <p14:creationId xmlns:p14="http://schemas.microsoft.com/office/powerpoint/2010/main" val="768120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1DF4E5-AE9E-174E-925F-CB1D578A7FF0}"/>
              </a:ext>
            </a:extLst>
          </p:cNvPr>
          <p:cNvSpPr>
            <a:spLocks noGrp="1"/>
          </p:cNvSpPr>
          <p:nvPr>
            <p:ph type="dt" sz="half" idx="10"/>
          </p:nvPr>
        </p:nvSpPr>
        <p:spPr/>
        <p:txBody>
          <a:bodyPr/>
          <a:lstStyle/>
          <a:p>
            <a:fld id="{B0012380-252E-A742-A283-86605F5F665F}" type="datetimeFigureOut">
              <a:rPr lang="en-US" smtClean="0"/>
              <a:t>10/17/25</a:t>
            </a:fld>
            <a:endParaRPr lang="en-US"/>
          </a:p>
        </p:txBody>
      </p:sp>
      <p:sp>
        <p:nvSpPr>
          <p:cNvPr id="3" name="Footer Placeholder 2">
            <a:extLst>
              <a:ext uri="{FF2B5EF4-FFF2-40B4-BE49-F238E27FC236}">
                <a16:creationId xmlns:a16="http://schemas.microsoft.com/office/drawing/2014/main" id="{359AAF88-6CCB-034B-9406-1CB964D522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5C32F6-A257-8240-819B-195350BD12E9}"/>
              </a:ext>
            </a:extLst>
          </p:cNvPr>
          <p:cNvSpPr>
            <a:spLocks noGrp="1"/>
          </p:cNvSpPr>
          <p:nvPr>
            <p:ph type="sldNum" sz="quarter" idx="12"/>
          </p:nvPr>
        </p:nvSpPr>
        <p:spPr/>
        <p:txBody>
          <a:bodyPr/>
          <a:lstStyle/>
          <a:p>
            <a:fld id="{2C762C97-83EE-2848-94CB-CEF6E3A7D9B5}" type="slidenum">
              <a:rPr lang="en-US" smtClean="0"/>
              <a:t>‹#›</a:t>
            </a:fld>
            <a:endParaRPr lang="en-US"/>
          </a:p>
        </p:txBody>
      </p:sp>
    </p:spTree>
    <p:extLst>
      <p:ext uri="{BB962C8B-B14F-4D97-AF65-F5344CB8AC3E}">
        <p14:creationId xmlns:p14="http://schemas.microsoft.com/office/powerpoint/2010/main" val="3741409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3156C-AF35-BA4D-83C4-C1C81BF429C8}"/>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96C578-F952-1946-AF39-B67B0ED8E266}"/>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9E8DC0-A408-E94C-8339-3436DDE3BC60}"/>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9ECCBA-8FF0-594A-88AC-00B112EAD9F7}"/>
              </a:ext>
            </a:extLst>
          </p:cNvPr>
          <p:cNvSpPr>
            <a:spLocks noGrp="1"/>
          </p:cNvSpPr>
          <p:nvPr>
            <p:ph type="dt" sz="half" idx="10"/>
          </p:nvPr>
        </p:nvSpPr>
        <p:spPr/>
        <p:txBody>
          <a:bodyPr/>
          <a:lstStyle/>
          <a:p>
            <a:fld id="{B0012380-252E-A742-A283-86605F5F665F}" type="datetimeFigureOut">
              <a:rPr lang="en-US" smtClean="0"/>
              <a:t>10/17/25</a:t>
            </a:fld>
            <a:endParaRPr lang="en-US"/>
          </a:p>
        </p:txBody>
      </p:sp>
      <p:sp>
        <p:nvSpPr>
          <p:cNvPr id="6" name="Footer Placeholder 5">
            <a:extLst>
              <a:ext uri="{FF2B5EF4-FFF2-40B4-BE49-F238E27FC236}">
                <a16:creationId xmlns:a16="http://schemas.microsoft.com/office/drawing/2014/main" id="{17BF481A-EC05-8443-B93B-6E554A9CF0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3AC059-632F-544F-9676-85FF3C3AF36B}"/>
              </a:ext>
            </a:extLst>
          </p:cNvPr>
          <p:cNvSpPr>
            <a:spLocks noGrp="1"/>
          </p:cNvSpPr>
          <p:nvPr>
            <p:ph type="sldNum" sz="quarter" idx="12"/>
          </p:nvPr>
        </p:nvSpPr>
        <p:spPr/>
        <p:txBody>
          <a:bodyPr/>
          <a:lstStyle/>
          <a:p>
            <a:fld id="{2C762C97-83EE-2848-94CB-CEF6E3A7D9B5}" type="slidenum">
              <a:rPr lang="en-US" smtClean="0"/>
              <a:t>‹#›</a:t>
            </a:fld>
            <a:endParaRPr lang="en-US"/>
          </a:p>
        </p:txBody>
      </p:sp>
    </p:spTree>
    <p:extLst>
      <p:ext uri="{BB962C8B-B14F-4D97-AF65-F5344CB8AC3E}">
        <p14:creationId xmlns:p14="http://schemas.microsoft.com/office/powerpoint/2010/main" val="5849664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21DC5-E02A-7C45-B57B-29EF52759141}"/>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30CE99-BDEF-7747-AEED-4C22E461BBBE}"/>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8BAF61-A708-F646-9135-B4159B8414BF}"/>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2F8972-2995-5244-BD6B-F17686515554}"/>
              </a:ext>
            </a:extLst>
          </p:cNvPr>
          <p:cNvSpPr>
            <a:spLocks noGrp="1"/>
          </p:cNvSpPr>
          <p:nvPr>
            <p:ph type="dt" sz="half" idx="10"/>
          </p:nvPr>
        </p:nvSpPr>
        <p:spPr/>
        <p:txBody>
          <a:bodyPr/>
          <a:lstStyle/>
          <a:p>
            <a:fld id="{B0012380-252E-A742-A283-86605F5F665F}" type="datetimeFigureOut">
              <a:rPr lang="en-US" smtClean="0"/>
              <a:t>10/17/25</a:t>
            </a:fld>
            <a:endParaRPr lang="en-US"/>
          </a:p>
        </p:txBody>
      </p:sp>
      <p:sp>
        <p:nvSpPr>
          <p:cNvPr id="6" name="Footer Placeholder 5">
            <a:extLst>
              <a:ext uri="{FF2B5EF4-FFF2-40B4-BE49-F238E27FC236}">
                <a16:creationId xmlns:a16="http://schemas.microsoft.com/office/drawing/2014/main" id="{50027E57-1225-FE42-87C0-9235BB2C81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DCF88C-7688-B248-912B-8E4034C0239B}"/>
              </a:ext>
            </a:extLst>
          </p:cNvPr>
          <p:cNvSpPr>
            <a:spLocks noGrp="1"/>
          </p:cNvSpPr>
          <p:nvPr>
            <p:ph type="sldNum" sz="quarter" idx="12"/>
          </p:nvPr>
        </p:nvSpPr>
        <p:spPr/>
        <p:txBody>
          <a:bodyPr/>
          <a:lstStyle/>
          <a:p>
            <a:fld id="{2C762C97-83EE-2848-94CB-CEF6E3A7D9B5}" type="slidenum">
              <a:rPr lang="en-US" smtClean="0"/>
              <a:t>‹#›</a:t>
            </a:fld>
            <a:endParaRPr lang="en-US"/>
          </a:p>
        </p:txBody>
      </p:sp>
    </p:spTree>
    <p:extLst>
      <p:ext uri="{BB962C8B-B14F-4D97-AF65-F5344CB8AC3E}">
        <p14:creationId xmlns:p14="http://schemas.microsoft.com/office/powerpoint/2010/main" val="22968960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A1039-0BD9-A849-8027-8F4B914210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5B1B22-B62C-FE44-9036-18B835305F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2A5989-64F7-0849-9703-2F24EE05C6D5}"/>
              </a:ext>
            </a:extLst>
          </p:cNvPr>
          <p:cNvSpPr>
            <a:spLocks noGrp="1"/>
          </p:cNvSpPr>
          <p:nvPr>
            <p:ph type="dt" sz="half" idx="10"/>
          </p:nvPr>
        </p:nvSpPr>
        <p:spPr/>
        <p:txBody>
          <a:bodyPr/>
          <a:lstStyle/>
          <a:p>
            <a:fld id="{B0012380-252E-A742-A283-86605F5F665F}" type="datetimeFigureOut">
              <a:rPr lang="en-US" smtClean="0"/>
              <a:t>10/17/25</a:t>
            </a:fld>
            <a:endParaRPr lang="en-US"/>
          </a:p>
        </p:txBody>
      </p:sp>
      <p:sp>
        <p:nvSpPr>
          <p:cNvPr id="5" name="Footer Placeholder 4">
            <a:extLst>
              <a:ext uri="{FF2B5EF4-FFF2-40B4-BE49-F238E27FC236}">
                <a16:creationId xmlns:a16="http://schemas.microsoft.com/office/drawing/2014/main" id="{E6A6A385-A26B-A84E-BF14-594C09A12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6A1436-0BB0-FB47-A1C2-4AA4A9B0779C}"/>
              </a:ext>
            </a:extLst>
          </p:cNvPr>
          <p:cNvSpPr>
            <a:spLocks noGrp="1"/>
          </p:cNvSpPr>
          <p:nvPr>
            <p:ph type="sldNum" sz="quarter" idx="12"/>
          </p:nvPr>
        </p:nvSpPr>
        <p:spPr/>
        <p:txBody>
          <a:bodyPr/>
          <a:lstStyle/>
          <a:p>
            <a:fld id="{2C762C97-83EE-2848-94CB-CEF6E3A7D9B5}" type="slidenum">
              <a:rPr lang="en-US" smtClean="0"/>
              <a:t>‹#›</a:t>
            </a:fld>
            <a:endParaRPr lang="en-US"/>
          </a:p>
        </p:txBody>
      </p:sp>
    </p:spTree>
    <p:extLst>
      <p:ext uri="{BB962C8B-B14F-4D97-AF65-F5344CB8AC3E}">
        <p14:creationId xmlns:p14="http://schemas.microsoft.com/office/powerpoint/2010/main" val="10192948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5A6639-B3BD-2844-B549-7586FC450718}"/>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0ED3E2-E5DE-D04D-9FFE-F41E77C57582}"/>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26E8E-BCE4-C240-BE43-4E902C59E46A}"/>
              </a:ext>
            </a:extLst>
          </p:cNvPr>
          <p:cNvSpPr>
            <a:spLocks noGrp="1"/>
          </p:cNvSpPr>
          <p:nvPr>
            <p:ph type="dt" sz="half" idx="10"/>
          </p:nvPr>
        </p:nvSpPr>
        <p:spPr/>
        <p:txBody>
          <a:bodyPr/>
          <a:lstStyle/>
          <a:p>
            <a:fld id="{B0012380-252E-A742-A283-86605F5F665F}" type="datetimeFigureOut">
              <a:rPr lang="en-US" smtClean="0"/>
              <a:t>10/17/25</a:t>
            </a:fld>
            <a:endParaRPr lang="en-US"/>
          </a:p>
        </p:txBody>
      </p:sp>
      <p:sp>
        <p:nvSpPr>
          <p:cNvPr id="5" name="Footer Placeholder 4">
            <a:extLst>
              <a:ext uri="{FF2B5EF4-FFF2-40B4-BE49-F238E27FC236}">
                <a16:creationId xmlns:a16="http://schemas.microsoft.com/office/drawing/2014/main" id="{2A8BF743-DD1A-DE4E-A308-188449A411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735C63-2602-A449-BE0B-4030F0DAFD6F}"/>
              </a:ext>
            </a:extLst>
          </p:cNvPr>
          <p:cNvSpPr>
            <a:spLocks noGrp="1"/>
          </p:cNvSpPr>
          <p:nvPr>
            <p:ph type="sldNum" sz="quarter" idx="12"/>
          </p:nvPr>
        </p:nvSpPr>
        <p:spPr/>
        <p:txBody>
          <a:bodyPr/>
          <a:lstStyle/>
          <a:p>
            <a:fld id="{2C762C97-83EE-2848-94CB-CEF6E3A7D9B5}" type="slidenum">
              <a:rPr lang="en-US" smtClean="0"/>
              <a:t>‹#›</a:t>
            </a:fld>
            <a:endParaRPr lang="en-US"/>
          </a:p>
        </p:txBody>
      </p:sp>
    </p:spTree>
    <p:extLst>
      <p:ext uri="{BB962C8B-B14F-4D97-AF65-F5344CB8AC3E}">
        <p14:creationId xmlns:p14="http://schemas.microsoft.com/office/powerpoint/2010/main" val="25907367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
        <p:cNvGrpSpPr/>
        <p:nvPr/>
      </p:nvGrpSpPr>
      <p:grpSpPr>
        <a:xfrm>
          <a:off x="0" y="0"/>
          <a:ext cx="0" cy="0"/>
          <a:chOff x="0" y="0"/>
          <a:chExt cx="0" cy="0"/>
        </a:xfrm>
      </p:grpSpPr>
      <p:pic>
        <p:nvPicPr>
          <p:cNvPr id="17" name="Google Shape;17;p29" descr="nav-banner-bg.jpg"/>
          <p:cNvPicPr preferRelativeResize="0"/>
          <p:nvPr/>
        </p:nvPicPr>
        <p:blipFill rotWithShape="1">
          <a:blip r:embed="rId2">
            <a:alphaModFix/>
          </a:blip>
          <a:srcRect/>
          <a:stretch/>
        </p:blipFill>
        <p:spPr>
          <a:xfrm>
            <a:off x="0" y="4163775"/>
            <a:ext cx="9143999" cy="979725"/>
          </a:xfrm>
          <a:prstGeom prst="rect">
            <a:avLst/>
          </a:prstGeom>
          <a:noFill/>
          <a:ln>
            <a:noFill/>
          </a:ln>
        </p:spPr>
      </p:pic>
      <p:sp>
        <p:nvSpPr>
          <p:cNvPr id="18" name="Google Shape;18;p29"/>
          <p:cNvSpPr txBox="1">
            <a:spLocks noGrp="1"/>
          </p:cNvSpPr>
          <p:nvPr>
            <p:ph type="ctrTitle"/>
          </p:nvPr>
        </p:nvSpPr>
        <p:spPr>
          <a:xfrm>
            <a:off x="3872592" y="1417903"/>
            <a:ext cx="4509408" cy="1202142"/>
          </a:xfrm>
          <a:prstGeom prst="rect">
            <a:avLst/>
          </a:prstGeom>
          <a:noFill/>
          <a:ln>
            <a:noFill/>
          </a:ln>
        </p:spPr>
        <p:txBody>
          <a:bodyPr spcFirstLastPara="1" wrap="square" lIns="0" tIns="45700" rIns="0" bIns="45700" anchor="b" anchorCtr="0">
            <a:normAutofit/>
          </a:bodyPr>
          <a:lstStyle>
            <a:lvl1pPr lvl="0" algn="l">
              <a:lnSpc>
                <a:spcPct val="100000"/>
              </a:lnSpc>
              <a:spcBef>
                <a:spcPts val="0"/>
              </a:spcBef>
              <a:spcAft>
                <a:spcPts val="0"/>
              </a:spcAft>
              <a:buClr>
                <a:srgbClr val="2090EB"/>
              </a:buClr>
              <a:buSzPts val="3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9"/>
          <p:cNvSpPr txBox="1">
            <a:spLocks noGrp="1"/>
          </p:cNvSpPr>
          <p:nvPr>
            <p:ph type="subTitle" idx="1"/>
          </p:nvPr>
        </p:nvSpPr>
        <p:spPr>
          <a:xfrm>
            <a:off x="3872592" y="2714634"/>
            <a:ext cx="4509408" cy="607049"/>
          </a:xfrm>
          <a:prstGeom prst="rect">
            <a:avLst/>
          </a:prstGeom>
          <a:noFill/>
          <a:ln>
            <a:noFill/>
          </a:ln>
        </p:spPr>
        <p:txBody>
          <a:bodyPr spcFirstLastPara="1" wrap="square" lIns="0" tIns="45700" rIns="0" bIns="45700" anchor="t" anchorCtr="0">
            <a:normAutofit/>
          </a:bodyPr>
          <a:lstStyle>
            <a:lvl1pPr lvl="0" algn="l">
              <a:lnSpc>
                <a:spcPct val="100000"/>
              </a:lnSpc>
              <a:spcBef>
                <a:spcPts val="700"/>
              </a:spcBef>
              <a:spcAft>
                <a:spcPts val="0"/>
              </a:spcAft>
              <a:buSzPts val="1700"/>
              <a:buNone/>
              <a:defRPr sz="2000">
                <a:solidFill>
                  <a:srgbClr val="6A6A6A"/>
                </a:solidFill>
                <a:latin typeface="Gill Sans"/>
                <a:ea typeface="Gill Sans"/>
                <a:cs typeface="Gill Sans"/>
                <a:sym typeface="Gill Sans"/>
              </a:defRPr>
            </a:lvl1pPr>
            <a:lvl2pPr lvl="1" algn="ctr">
              <a:lnSpc>
                <a:spcPct val="100000"/>
              </a:lnSpc>
              <a:spcBef>
                <a:spcPts val="700"/>
              </a:spcBef>
              <a:spcAft>
                <a:spcPts val="0"/>
              </a:spcAft>
              <a:buSzPts val="1360"/>
              <a:buNone/>
              <a:defRPr>
                <a:solidFill>
                  <a:schemeClr val="lt1"/>
                </a:solidFill>
              </a:defRPr>
            </a:lvl2pPr>
            <a:lvl3pPr lvl="2" algn="ctr">
              <a:lnSpc>
                <a:spcPct val="100000"/>
              </a:lnSpc>
              <a:spcBef>
                <a:spcPts val="700"/>
              </a:spcBef>
              <a:spcAft>
                <a:spcPts val="0"/>
              </a:spcAft>
              <a:buSzPts val="1190"/>
              <a:buNone/>
              <a:defRPr>
                <a:solidFill>
                  <a:schemeClr val="lt1"/>
                </a:solidFill>
              </a:defRPr>
            </a:lvl3pPr>
            <a:lvl4pPr lvl="3" algn="ctr">
              <a:lnSpc>
                <a:spcPct val="100000"/>
              </a:lnSpc>
              <a:spcBef>
                <a:spcPts val="700"/>
              </a:spcBef>
              <a:spcAft>
                <a:spcPts val="0"/>
              </a:spcAft>
              <a:buSzPts val="1190"/>
              <a:buNone/>
              <a:defRPr>
                <a:solidFill>
                  <a:schemeClr val="lt1"/>
                </a:solidFill>
              </a:defRPr>
            </a:lvl4pPr>
            <a:lvl5pPr lvl="4" algn="ctr">
              <a:lnSpc>
                <a:spcPct val="100000"/>
              </a:lnSpc>
              <a:spcBef>
                <a:spcPts val="700"/>
              </a:spcBef>
              <a:spcAft>
                <a:spcPts val="0"/>
              </a:spcAft>
              <a:buSzPts val="1190"/>
              <a:buNone/>
              <a:defRPr>
                <a:solidFill>
                  <a:schemeClr val="lt1"/>
                </a:solidFill>
              </a:defRPr>
            </a:lvl5pPr>
            <a:lvl6pPr lvl="5" algn="ctr">
              <a:lnSpc>
                <a:spcPct val="100000"/>
              </a:lnSpc>
              <a:spcBef>
                <a:spcPts val="700"/>
              </a:spcBef>
              <a:spcAft>
                <a:spcPts val="0"/>
              </a:spcAft>
              <a:buSzPts val="1190"/>
              <a:buNone/>
              <a:defRPr>
                <a:solidFill>
                  <a:schemeClr val="lt1"/>
                </a:solidFill>
              </a:defRPr>
            </a:lvl6pPr>
            <a:lvl7pPr lvl="6" algn="ctr">
              <a:lnSpc>
                <a:spcPct val="100000"/>
              </a:lnSpc>
              <a:spcBef>
                <a:spcPts val="700"/>
              </a:spcBef>
              <a:spcAft>
                <a:spcPts val="0"/>
              </a:spcAft>
              <a:buSzPts val="1190"/>
              <a:buNone/>
              <a:defRPr>
                <a:solidFill>
                  <a:schemeClr val="lt1"/>
                </a:solidFill>
              </a:defRPr>
            </a:lvl7pPr>
            <a:lvl8pPr lvl="7" algn="ctr">
              <a:lnSpc>
                <a:spcPct val="100000"/>
              </a:lnSpc>
              <a:spcBef>
                <a:spcPts val="700"/>
              </a:spcBef>
              <a:spcAft>
                <a:spcPts val="0"/>
              </a:spcAft>
              <a:buSzPts val="1190"/>
              <a:buNone/>
              <a:defRPr>
                <a:solidFill>
                  <a:schemeClr val="lt1"/>
                </a:solidFill>
              </a:defRPr>
            </a:lvl8pPr>
            <a:lvl9pPr lvl="8" algn="ctr">
              <a:lnSpc>
                <a:spcPct val="100000"/>
              </a:lnSpc>
              <a:spcBef>
                <a:spcPts val="700"/>
              </a:spcBef>
              <a:spcAft>
                <a:spcPts val="0"/>
              </a:spcAft>
              <a:buSzPts val="1190"/>
              <a:buNone/>
              <a:defRPr>
                <a:solidFill>
                  <a:schemeClr val="lt1"/>
                </a:solidFill>
              </a:defRPr>
            </a:lvl9pPr>
          </a:lstStyle>
          <a:p>
            <a:endParaRPr/>
          </a:p>
        </p:txBody>
      </p:sp>
      <p:sp>
        <p:nvSpPr>
          <p:cNvPr id="20" name="Google Shape;20;p29"/>
          <p:cNvSpPr txBox="1">
            <a:spLocks noGrp="1"/>
          </p:cNvSpPr>
          <p:nvPr>
            <p:ph type="sldNum" idx="12"/>
          </p:nvPr>
        </p:nvSpPr>
        <p:spPr>
          <a:xfrm>
            <a:off x="8458200" y="4812507"/>
            <a:ext cx="457200" cy="273844"/>
          </a:xfrm>
          <a:prstGeom prst="rect">
            <a:avLst/>
          </a:prstGeom>
          <a:noFill/>
          <a:ln>
            <a:noFill/>
          </a:ln>
        </p:spPr>
        <p:txBody>
          <a:bodyPr spcFirstLastPara="1" wrap="square" lIns="0" tIns="45700" rIns="0" bIns="0" anchor="b"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1" name="Google Shape;21;p29"/>
          <p:cNvSpPr/>
          <p:nvPr/>
        </p:nvSpPr>
        <p:spPr>
          <a:xfrm>
            <a:off x="0" y="4163775"/>
            <a:ext cx="9144000" cy="45600"/>
          </a:xfrm>
          <a:prstGeom prst="rect">
            <a:avLst/>
          </a:prstGeom>
          <a:solidFill>
            <a:srgbClr val="6A6A6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pic>
        <p:nvPicPr>
          <p:cNvPr id="22" name="Google Shape;22;p29" descr="Chameleon-FullColor-fullsice.jpg"/>
          <p:cNvPicPr preferRelativeResize="0"/>
          <p:nvPr/>
        </p:nvPicPr>
        <p:blipFill rotWithShape="1">
          <a:blip r:embed="rId3">
            <a:alphaModFix/>
          </a:blip>
          <a:srcRect/>
          <a:stretch/>
        </p:blipFill>
        <p:spPr>
          <a:xfrm>
            <a:off x="594921" y="283436"/>
            <a:ext cx="3525818" cy="896565"/>
          </a:xfrm>
          <a:prstGeom prst="rect">
            <a:avLst/>
          </a:prstGeom>
          <a:noFill/>
          <a:ln>
            <a:noFill/>
          </a:ln>
        </p:spPr>
      </p:pic>
      <p:sp>
        <p:nvSpPr>
          <p:cNvPr id="23" name="Google Shape;23;p29"/>
          <p:cNvSpPr/>
          <p:nvPr/>
        </p:nvSpPr>
        <p:spPr>
          <a:xfrm>
            <a:off x="870325" y="1144475"/>
            <a:ext cx="8273700" cy="45600"/>
          </a:xfrm>
          <a:prstGeom prst="rect">
            <a:avLst/>
          </a:prstGeom>
          <a:solidFill>
            <a:srgbClr val="2090E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4" name="Google Shape;24;p29"/>
          <p:cNvSpPr txBox="1"/>
          <p:nvPr/>
        </p:nvSpPr>
        <p:spPr>
          <a:xfrm>
            <a:off x="870329" y="1190192"/>
            <a:ext cx="243336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2090EB"/>
                </a:solidFill>
                <a:latin typeface="Gill Sans"/>
                <a:ea typeface="Gill Sans"/>
                <a:cs typeface="Gill Sans"/>
                <a:sym typeface="Gill Sans"/>
              </a:rPr>
              <a:t>www. chameleoncloud.org</a:t>
            </a:r>
            <a:endParaRPr sz="1200" b="0" i="0" u="none" strike="noStrike" cap="none">
              <a:solidFill>
                <a:srgbClr val="2090EB"/>
              </a:solidFill>
              <a:latin typeface="Gill Sans"/>
              <a:ea typeface="Gill Sans"/>
              <a:cs typeface="Gill Sans"/>
              <a:sym typeface="Gill Sans"/>
            </a:endParaRPr>
          </a:p>
        </p:txBody>
      </p:sp>
      <p:pic>
        <p:nvPicPr>
          <p:cNvPr id="25" name="Google Shape;25;p29" descr="NU_Logo_black.png"/>
          <p:cNvPicPr preferRelativeResize="0"/>
          <p:nvPr/>
        </p:nvPicPr>
        <p:blipFill rotWithShape="1">
          <a:blip r:embed="rId4">
            <a:alphaModFix/>
          </a:blip>
          <a:srcRect/>
          <a:stretch/>
        </p:blipFill>
        <p:spPr>
          <a:xfrm>
            <a:off x="5041080" y="4443534"/>
            <a:ext cx="739837" cy="443902"/>
          </a:xfrm>
          <a:prstGeom prst="rect">
            <a:avLst/>
          </a:prstGeom>
          <a:noFill/>
          <a:ln>
            <a:noFill/>
          </a:ln>
        </p:spPr>
      </p:pic>
      <p:pic>
        <p:nvPicPr>
          <p:cNvPr id="26" name="Google Shape;26;p29" descr="University_of_Chicago_logo.png"/>
          <p:cNvPicPr preferRelativeResize="0"/>
          <p:nvPr/>
        </p:nvPicPr>
        <p:blipFill rotWithShape="1">
          <a:blip r:embed="rId5">
            <a:alphaModFix/>
          </a:blip>
          <a:srcRect/>
          <a:stretch/>
        </p:blipFill>
        <p:spPr>
          <a:xfrm>
            <a:off x="594921" y="4519728"/>
            <a:ext cx="1239780" cy="247956"/>
          </a:xfrm>
          <a:prstGeom prst="rect">
            <a:avLst/>
          </a:prstGeom>
          <a:noFill/>
          <a:ln>
            <a:noFill/>
          </a:ln>
        </p:spPr>
      </p:pic>
      <p:pic>
        <p:nvPicPr>
          <p:cNvPr id="27" name="Google Shape;27;p29" descr="TACC-Logo-01.png"/>
          <p:cNvPicPr preferRelativeResize="0"/>
          <p:nvPr/>
        </p:nvPicPr>
        <p:blipFill rotWithShape="1">
          <a:blip r:embed="rId6">
            <a:alphaModFix/>
          </a:blip>
          <a:srcRect/>
          <a:stretch/>
        </p:blipFill>
        <p:spPr>
          <a:xfrm>
            <a:off x="2362531" y="4519728"/>
            <a:ext cx="879165" cy="264205"/>
          </a:xfrm>
          <a:prstGeom prst="rect">
            <a:avLst/>
          </a:prstGeom>
          <a:noFill/>
          <a:ln>
            <a:noFill/>
          </a:ln>
        </p:spPr>
      </p:pic>
      <p:pic>
        <p:nvPicPr>
          <p:cNvPr id="28" name="Google Shape;28;p29" descr="nsfb-[Converted].png"/>
          <p:cNvPicPr preferRelativeResize="0"/>
          <p:nvPr/>
        </p:nvPicPr>
        <p:blipFill rotWithShape="1">
          <a:blip r:embed="rId7">
            <a:alphaModFix/>
          </a:blip>
          <a:srcRect/>
          <a:stretch/>
        </p:blipFill>
        <p:spPr>
          <a:xfrm>
            <a:off x="8039160" y="4386499"/>
            <a:ext cx="502208" cy="502208"/>
          </a:xfrm>
          <a:prstGeom prst="rect">
            <a:avLst/>
          </a:prstGeom>
          <a:noFill/>
          <a:ln>
            <a:noFill/>
          </a:ln>
        </p:spPr>
      </p:pic>
      <p:pic>
        <p:nvPicPr>
          <p:cNvPr id="29" name="Google Shape;29;p29"/>
          <p:cNvPicPr preferRelativeResize="0"/>
          <p:nvPr/>
        </p:nvPicPr>
        <p:blipFill rotWithShape="1">
          <a:blip r:embed="rId8">
            <a:alphaModFix/>
          </a:blip>
          <a:srcRect/>
          <a:stretch/>
        </p:blipFill>
        <p:spPr>
          <a:xfrm>
            <a:off x="3376194" y="4058527"/>
            <a:ext cx="1523784" cy="1177470"/>
          </a:xfrm>
          <a:prstGeom prst="rect">
            <a:avLst/>
          </a:prstGeom>
          <a:noFill/>
          <a:ln>
            <a:noFill/>
          </a:ln>
        </p:spPr>
      </p:pic>
      <p:pic>
        <p:nvPicPr>
          <p:cNvPr id="30" name="Google Shape;30;p29"/>
          <p:cNvPicPr preferRelativeResize="0"/>
          <p:nvPr/>
        </p:nvPicPr>
        <p:blipFill rotWithShape="1">
          <a:blip r:embed="rId9">
            <a:alphaModFix/>
          </a:blip>
          <a:srcRect/>
          <a:stretch/>
        </p:blipFill>
        <p:spPr>
          <a:xfrm>
            <a:off x="6298550" y="4406030"/>
            <a:ext cx="1232051" cy="474075"/>
          </a:xfrm>
          <a:prstGeom prst="rect">
            <a:avLst/>
          </a:prstGeom>
          <a:noFill/>
          <a:ln>
            <a:noFill/>
          </a:ln>
        </p:spPr>
      </p:pic>
    </p:spTree>
    <p:extLst>
      <p:ext uri="{BB962C8B-B14F-4D97-AF65-F5344CB8AC3E}">
        <p14:creationId xmlns:p14="http://schemas.microsoft.com/office/powerpoint/2010/main" val="1673433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2090EB"/>
              </a:buClr>
              <a:buSzPts val="2800"/>
              <a:buFont typeface="Calibri"/>
              <a:buNone/>
              <a:defRPr/>
            </a:lvl1pPr>
            <a:lvl2pPr lvl="1" algn="l">
              <a:lnSpc>
                <a:spcPct val="100000"/>
              </a:lnSpc>
              <a:spcBef>
                <a:spcPts val="0"/>
              </a:spcBef>
              <a:spcAft>
                <a:spcPts val="0"/>
              </a:spcAft>
              <a:buClr>
                <a:schemeClr val="lt2"/>
              </a:buClr>
              <a:buSzPts val="2800"/>
              <a:buNone/>
              <a:defRPr/>
            </a:lvl2pPr>
            <a:lvl3pPr lvl="2" algn="l">
              <a:lnSpc>
                <a:spcPct val="100000"/>
              </a:lnSpc>
              <a:spcBef>
                <a:spcPts val="0"/>
              </a:spcBef>
              <a:spcAft>
                <a:spcPts val="0"/>
              </a:spcAft>
              <a:buClr>
                <a:schemeClr val="lt2"/>
              </a:buClr>
              <a:buSzPts val="2800"/>
              <a:buNone/>
              <a:defRPr/>
            </a:lvl3pPr>
            <a:lvl4pPr lvl="3" algn="l">
              <a:lnSpc>
                <a:spcPct val="100000"/>
              </a:lnSpc>
              <a:spcBef>
                <a:spcPts val="0"/>
              </a:spcBef>
              <a:spcAft>
                <a:spcPts val="0"/>
              </a:spcAft>
              <a:buClr>
                <a:schemeClr val="lt2"/>
              </a:buClr>
              <a:buSzPts val="2800"/>
              <a:buNone/>
              <a:defRPr/>
            </a:lvl4pPr>
            <a:lvl5pPr lvl="4" algn="l">
              <a:lnSpc>
                <a:spcPct val="100000"/>
              </a:lnSpc>
              <a:spcBef>
                <a:spcPts val="0"/>
              </a:spcBef>
              <a:spcAft>
                <a:spcPts val="0"/>
              </a:spcAft>
              <a:buClr>
                <a:schemeClr val="lt2"/>
              </a:buClr>
              <a:buSzPts val="2800"/>
              <a:buNone/>
              <a:defRPr/>
            </a:lvl5pPr>
            <a:lvl6pPr lvl="5" algn="l">
              <a:lnSpc>
                <a:spcPct val="100000"/>
              </a:lnSpc>
              <a:spcBef>
                <a:spcPts val="0"/>
              </a:spcBef>
              <a:spcAft>
                <a:spcPts val="0"/>
              </a:spcAft>
              <a:buClr>
                <a:schemeClr val="lt2"/>
              </a:buClr>
              <a:buSzPts val="2800"/>
              <a:buNone/>
              <a:defRPr/>
            </a:lvl6pPr>
            <a:lvl7pPr lvl="6" algn="l">
              <a:lnSpc>
                <a:spcPct val="100000"/>
              </a:lnSpc>
              <a:spcBef>
                <a:spcPts val="0"/>
              </a:spcBef>
              <a:spcAft>
                <a:spcPts val="0"/>
              </a:spcAft>
              <a:buClr>
                <a:schemeClr val="lt2"/>
              </a:buClr>
              <a:buSzPts val="2800"/>
              <a:buNone/>
              <a:defRPr/>
            </a:lvl7pPr>
            <a:lvl8pPr lvl="7" algn="l">
              <a:lnSpc>
                <a:spcPct val="100000"/>
              </a:lnSpc>
              <a:spcBef>
                <a:spcPts val="0"/>
              </a:spcBef>
              <a:spcAft>
                <a:spcPts val="0"/>
              </a:spcAft>
              <a:buClr>
                <a:schemeClr val="lt2"/>
              </a:buClr>
              <a:buSzPts val="2800"/>
              <a:buNone/>
              <a:defRPr/>
            </a:lvl8pPr>
            <a:lvl9pPr lvl="8" algn="l">
              <a:lnSpc>
                <a:spcPct val="100000"/>
              </a:lnSpc>
              <a:spcBef>
                <a:spcPts val="0"/>
              </a:spcBef>
              <a:spcAft>
                <a:spcPts val="0"/>
              </a:spcAft>
              <a:buClr>
                <a:schemeClr val="lt2"/>
              </a:buClr>
              <a:buSzPts val="2800"/>
              <a:buNone/>
              <a:defRPr/>
            </a:lvl9pPr>
          </a:lstStyle>
          <a:p>
            <a:endParaRPr/>
          </a:p>
        </p:txBody>
      </p:sp>
      <p:sp>
        <p:nvSpPr>
          <p:cNvPr id="37" name="Google Shape;37;p3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00000"/>
              </a:lnSpc>
              <a:spcBef>
                <a:spcPts val="0"/>
              </a:spcBef>
              <a:spcAft>
                <a:spcPts val="0"/>
              </a:spcAft>
              <a:buSzPts val="1800"/>
              <a:buChar char="●"/>
              <a:defRPr/>
            </a:lvl1pPr>
            <a:lvl2pPr marL="914400" lvl="1" indent="-317500" algn="l">
              <a:lnSpc>
                <a:spcPct val="100000"/>
              </a:lnSpc>
              <a:spcBef>
                <a:spcPts val="0"/>
              </a:spcBef>
              <a:spcAft>
                <a:spcPts val="0"/>
              </a:spcAft>
              <a:buSzPts val="1400"/>
              <a:buChar char="○"/>
              <a:defRPr/>
            </a:lvl2pPr>
            <a:lvl3pPr marL="1371600" lvl="2" indent="-317500" algn="l">
              <a:lnSpc>
                <a:spcPct val="100000"/>
              </a:lnSpc>
              <a:spcBef>
                <a:spcPts val="0"/>
              </a:spcBef>
              <a:spcAft>
                <a:spcPts val="0"/>
              </a:spcAft>
              <a:buSzPts val="1400"/>
              <a:buChar char="■"/>
              <a:defRPr/>
            </a:lvl3pPr>
            <a:lvl4pPr marL="1828800" lvl="3" indent="-317500" algn="l">
              <a:lnSpc>
                <a:spcPct val="100000"/>
              </a:lnSpc>
              <a:spcBef>
                <a:spcPts val="0"/>
              </a:spcBef>
              <a:spcAft>
                <a:spcPts val="0"/>
              </a:spcAft>
              <a:buSzPts val="1400"/>
              <a:buChar char="●"/>
              <a:defRPr/>
            </a:lvl4pPr>
            <a:lvl5pPr marL="2286000" lvl="4" indent="-317500" algn="l">
              <a:lnSpc>
                <a:spcPct val="100000"/>
              </a:lnSpc>
              <a:spcBef>
                <a:spcPts val="0"/>
              </a:spcBef>
              <a:spcAft>
                <a:spcPts val="0"/>
              </a:spcAft>
              <a:buSzPts val="1400"/>
              <a:buChar char="○"/>
              <a:defRPr/>
            </a:lvl5pPr>
            <a:lvl6pPr marL="2743200" lvl="5" indent="-317500" algn="l">
              <a:lnSpc>
                <a:spcPct val="100000"/>
              </a:lnSpc>
              <a:spcBef>
                <a:spcPts val="0"/>
              </a:spcBef>
              <a:spcAft>
                <a:spcPts val="0"/>
              </a:spcAft>
              <a:buSzPts val="1400"/>
              <a:buChar char="■"/>
              <a:defRPr/>
            </a:lvl6pPr>
            <a:lvl7pPr marL="3200400" lvl="6" indent="-317500" algn="l">
              <a:lnSpc>
                <a:spcPct val="100000"/>
              </a:lnSpc>
              <a:spcBef>
                <a:spcPts val="0"/>
              </a:spcBef>
              <a:spcAft>
                <a:spcPts val="0"/>
              </a:spcAft>
              <a:buSzPts val="1400"/>
              <a:buChar char="●"/>
              <a:defRPr/>
            </a:lvl7pPr>
            <a:lvl8pPr marL="3657600" lvl="7" indent="-317500" algn="l">
              <a:lnSpc>
                <a:spcPct val="100000"/>
              </a:lnSpc>
              <a:spcBef>
                <a:spcPts val="0"/>
              </a:spcBef>
              <a:spcAft>
                <a:spcPts val="0"/>
              </a:spcAft>
              <a:buSzPts val="1400"/>
              <a:buChar char="○"/>
              <a:defRPr/>
            </a:lvl8pPr>
            <a:lvl9pPr marL="4114800" lvl="8" indent="-317500" algn="l">
              <a:lnSpc>
                <a:spcPct val="100000"/>
              </a:lnSpc>
              <a:spcBef>
                <a:spcPts val="0"/>
              </a:spcBef>
              <a:spcAft>
                <a:spcPts val="0"/>
              </a:spcAft>
              <a:buSzPts val="1400"/>
              <a:buChar char="■"/>
              <a:defRPr/>
            </a:lvl9pPr>
          </a:lstStyle>
          <a:p>
            <a:endParaRPr/>
          </a:p>
        </p:txBody>
      </p:sp>
      <p:sp>
        <p:nvSpPr>
          <p:cNvPr id="38" name="Google Shape;38;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4D4D4D"/>
              </a:buClr>
              <a:buSzPts val="1100"/>
              <a:buFont typeface="Gill Sans"/>
              <a:buNone/>
              <a:defRPr sz="1100" b="1" i="0" u="none" strike="noStrike" cap="none">
                <a:solidFill>
                  <a:srgbClr val="4D4D4D"/>
                </a:solidFill>
                <a:latin typeface="Gill Sans"/>
                <a:ea typeface="Gill Sans"/>
                <a:cs typeface="Gill Sans"/>
                <a:sym typeface="Gill Sans"/>
              </a:defRPr>
            </a:lvl1pPr>
            <a:lvl2pPr marL="0" marR="0" lvl="1" indent="0" algn="r">
              <a:lnSpc>
                <a:spcPct val="100000"/>
              </a:lnSpc>
              <a:spcBef>
                <a:spcPts val="0"/>
              </a:spcBef>
              <a:spcAft>
                <a:spcPts val="0"/>
              </a:spcAft>
              <a:buClr>
                <a:srgbClr val="4D4D4D"/>
              </a:buClr>
              <a:buSzPts val="1100"/>
              <a:buFont typeface="Gill Sans"/>
              <a:buNone/>
              <a:defRPr sz="1100" b="1" i="0" u="none" strike="noStrike" cap="none">
                <a:solidFill>
                  <a:srgbClr val="4D4D4D"/>
                </a:solidFill>
                <a:latin typeface="Gill Sans"/>
                <a:ea typeface="Gill Sans"/>
                <a:cs typeface="Gill Sans"/>
                <a:sym typeface="Gill Sans"/>
              </a:defRPr>
            </a:lvl2pPr>
            <a:lvl3pPr marL="0" marR="0" lvl="2" indent="0" algn="r">
              <a:lnSpc>
                <a:spcPct val="100000"/>
              </a:lnSpc>
              <a:spcBef>
                <a:spcPts val="0"/>
              </a:spcBef>
              <a:spcAft>
                <a:spcPts val="0"/>
              </a:spcAft>
              <a:buClr>
                <a:srgbClr val="4D4D4D"/>
              </a:buClr>
              <a:buSzPts val="1100"/>
              <a:buFont typeface="Gill Sans"/>
              <a:buNone/>
              <a:defRPr sz="1100" b="1" i="0" u="none" strike="noStrike" cap="none">
                <a:solidFill>
                  <a:srgbClr val="4D4D4D"/>
                </a:solidFill>
                <a:latin typeface="Gill Sans"/>
                <a:ea typeface="Gill Sans"/>
                <a:cs typeface="Gill Sans"/>
                <a:sym typeface="Gill Sans"/>
              </a:defRPr>
            </a:lvl3pPr>
            <a:lvl4pPr marL="0" marR="0" lvl="3" indent="0" algn="r">
              <a:lnSpc>
                <a:spcPct val="100000"/>
              </a:lnSpc>
              <a:spcBef>
                <a:spcPts val="0"/>
              </a:spcBef>
              <a:spcAft>
                <a:spcPts val="0"/>
              </a:spcAft>
              <a:buClr>
                <a:srgbClr val="4D4D4D"/>
              </a:buClr>
              <a:buSzPts val="1100"/>
              <a:buFont typeface="Gill Sans"/>
              <a:buNone/>
              <a:defRPr sz="1100" b="1" i="0" u="none" strike="noStrike" cap="none">
                <a:solidFill>
                  <a:srgbClr val="4D4D4D"/>
                </a:solidFill>
                <a:latin typeface="Gill Sans"/>
                <a:ea typeface="Gill Sans"/>
                <a:cs typeface="Gill Sans"/>
                <a:sym typeface="Gill Sans"/>
              </a:defRPr>
            </a:lvl4pPr>
            <a:lvl5pPr marL="0" marR="0" lvl="4" indent="0" algn="r">
              <a:lnSpc>
                <a:spcPct val="100000"/>
              </a:lnSpc>
              <a:spcBef>
                <a:spcPts val="0"/>
              </a:spcBef>
              <a:spcAft>
                <a:spcPts val="0"/>
              </a:spcAft>
              <a:buClr>
                <a:srgbClr val="4D4D4D"/>
              </a:buClr>
              <a:buSzPts val="1100"/>
              <a:buFont typeface="Gill Sans"/>
              <a:buNone/>
              <a:defRPr sz="1100" b="1" i="0" u="none" strike="noStrike" cap="none">
                <a:solidFill>
                  <a:srgbClr val="4D4D4D"/>
                </a:solidFill>
                <a:latin typeface="Gill Sans"/>
                <a:ea typeface="Gill Sans"/>
                <a:cs typeface="Gill Sans"/>
                <a:sym typeface="Gill Sans"/>
              </a:defRPr>
            </a:lvl5pPr>
            <a:lvl6pPr marL="0" marR="0" lvl="5" indent="0" algn="r">
              <a:lnSpc>
                <a:spcPct val="100000"/>
              </a:lnSpc>
              <a:spcBef>
                <a:spcPts val="0"/>
              </a:spcBef>
              <a:spcAft>
                <a:spcPts val="0"/>
              </a:spcAft>
              <a:buClr>
                <a:srgbClr val="4D4D4D"/>
              </a:buClr>
              <a:buSzPts val="1100"/>
              <a:buFont typeface="Gill Sans"/>
              <a:buNone/>
              <a:defRPr sz="1100" b="1" i="0" u="none" strike="noStrike" cap="none">
                <a:solidFill>
                  <a:srgbClr val="4D4D4D"/>
                </a:solidFill>
                <a:latin typeface="Gill Sans"/>
                <a:ea typeface="Gill Sans"/>
                <a:cs typeface="Gill Sans"/>
                <a:sym typeface="Gill Sans"/>
              </a:defRPr>
            </a:lvl6pPr>
            <a:lvl7pPr marL="0" marR="0" lvl="6" indent="0" algn="r">
              <a:lnSpc>
                <a:spcPct val="100000"/>
              </a:lnSpc>
              <a:spcBef>
                <a:spcPts val="0"/>
              </a:spcBef>
              <a:spcAft>
                <a:spcPts val="0"/>
              </a:spcAft>
              <a:buClr>
                <a:srgbClr val="4D4D4D"/>
              </a:buClr>
              <a:buSzPts val="1100"/>
              <a:buFont typeface="Gill Sans"/>
              <a:buNone/>
              <a:defRPr sz="1100" b="1" i="0" u="none" strike="noStrike" cap="none">
                <a:solidFill>
                  <a:srgbClr val="4D4D4D"/>
                </a:solidFill>
                <a:latin typeface="Gill Sans"/>
                <a:ea typeface="Gill Sans"/>
                <a:cs typeface="Gill Sans"/>
                <a:sym typeface="Gill Sans"/>
              </a:defRPr>
            </a:lvl7pPr>
            <a:lvl8pPr marL="0" marR="0" lvl="7" indent="0" algn="r">
              <a:lnSpc>
                <a:spcPct val="100000"/>
              </a:lnSpc>
              <a:spcBef>
                <a:spcPts val="0"/>
              </a:spcBef>
              <a:spcAft>
                <a:spcPts val="0"/>
              </a:spcAft>
              <a:buClr>
                <a:srgbClr val="4D4D4D"/>
              </a:buClr>
              <a:buSzPts val="1100"/>
              <a:buFont typeface="Gill Sans"/>
              <a:buNone/>
              <a:defRPr sz="1100" b="1" i="0" u="none" strike="noStrike" cap="none">
                <a:solidFill>
                  <a:srgbClr val="4D4D4D"/>
                </a:solidFill>
                <a:latin typeface="Gill Sans"/>
                <a:ea typeface="Gill Sans"/>
                <a:cs typeface="Gill Sans"/>
                <a:sym typeface="Gill Sans"/>
              </a:defRPr>
            </a:lvl8pPr>
            <a:lvl9pPr marL="0" marR="0" lvl="8" indent="0" algn="r">
              <a:lnSpc>
                <a:spcPct val="100000"/>
              </a:lnSpc>
              <a:spcBef>
                <a:spcPts val="0"/>
              </a:spcBef>
              <a:spcAft>
                <a:spcPts val="0"/>
              </a:spcAft>
              <a:buClr>
                <a:srgbClr val="4D4D4D"/>
              </a:buClr>
              <a:buSzPts val="1100"/>
              <a:buFont typeface="Gill Sans"/>
              <a:buNone/>
              <a:defRPr sz="1100" b="1" i="0" u="none" strike="noStrike" cap="none">
                <a:solidFill>
                  <a:srgbClr val="4D4D4D"/>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76913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1" name="Picture 10" descr="nav-banner-bg.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29683"/>
            <a:ext cx="12388186" cy="716572"/>
          </a:xfrm>
          <a:prstGeom prst="rect">
            <a:avLst/>
          </a:prstGeom>
        </p:spPr>
      </p:pic>
      <p:sp>
        <p:nvSpPr>
          <p:cNvPr id="14" name="TextBox 13"/>
          <p:cNvSpPr txBox="1"/>
          <p:nvPr userDrawn="1"/>
        </p:nvSpPr>
        <p:spPr>
          <a:xfrm>
            <a:off x="1953800" y="4812507"/>
            <a:ext cx="2433367" cy="276999"/>
          </a:xfrm>
          <a:prstGeom prst="rect">
            <a:avLst/>
          </a:prstGeom>
          <a:noFill/>
        </p:spPr>
        <p:txBody>
          <a:bodyPr wrap="square" rtlCol="0">
            <a:spAutoFit/>
          </a:bodyPr>
          <a:lstStyle/>
          <a:p>
            <a:r>
              <a:rPr lang="en-US" sz="1200" dirty="0">
                <a:solidFill>
                  <a:srgbClr val="2090EB"/>
                </a:solidFill>
              </a:rPr>
              <a:t>www. </a:t>
            </a:r>
            <a:r>
              <a:rPr lang="en-US" sz="1200" dirty="0" err="1">
                <a:solidFill>
                  <a:srgbClr val="2090EB"/>
                </a:solidFill>
              </a:rPr>
              <a:t>chameleoncloud.org</a:t>
            </a:r>
            <a:endParaRPr lang="en-US" sz="1200" dirty="0">
              <a:solidFill>
                <a:srgbClr val="2090EB"/>
              </a:solidFill>
            </a:endParaRPr>
          </a:p>
        </p:txBody>
      </p:sp>
      <p:sp>
        <p:nvSpPr>
          <p:cNvPr id="15" name="Footer Placeholder 5"/>
          <p:cNvSpPr>
            <a:spLocks noGrp="1"/>
          </p:cNvSpPr>
          <p:nvPr>
            <p:ph type="ftr" sz="quarter" idx="11"/>
          </p:nvPr>
        </p:nvSpPr>
        <p:spPr>
          <a:xfrm>
            <a:off x="3845431" y="4812507"/>
            <a:ext cx="2671838" cy="273844"/>
          </a:xfrm>
        </p:spPr>
        <p:txBody>
          <a:bodyPr/>
          <a:lstStyle/>
          <a:p>
            <a:endParaRPr lang="en-US"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85800" y="959202"/>
            <a:ext cx="7772400" cy="35970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32D1919-1B5F-4141-B613-3E5C6008A186}" type="datetime4">
              <a:rPr lang="en-US" smtClean="0"/>
              <a:pPr/>
              <a:t>October 17, 2025</a:t>
            </a:fld>
            <a:endParaRPr lang="en-US"/>
          </a:p>
        </p:txBody>
      </p:sp>
      <p:sp>
        <p:nvSpPr>
          <p:cNvPr id="6" name="Slide Number Placeholder 5"/>
          <p:cNvSpPr>
            <a:spLocks noGrp="1"/>
          </p:cNvSpPr>
          <p:nvPr>
            <p:ph type="sldNum" sz="quarter" idx="12"/>
          </p:nvPr>
        </p:nvSpPr>
        <p:spPr/>
        <p:txBody>
          <a:bodyPr/>
          <a:lstStyle/>
          <a:p>
            <a:fld id="{1D72EBF8-7CF5-44B7-B2BF-E22DE4D0703D}" type="slidenum">
              <a:rPr lang="en-US" smtClean="0"/>
              <a:pPr/>
              <a:t>‹#›</a:t>
            </a:fld>
            <a:endParaRPr lang="en-US"/>
          </a:p>
        </p:txBody>
      </p:sp>
      <p:pic>
        <p:nvPicPr>
          <p:cNvPr id="16" name="Picture 15" descr="Chameleon-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629683"/>
            <a:ext cx="2024846" cy="513818"/>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9"/>
        <p:cNvGrpSpPr/>
        <p:nvPr/>
      </p:nvGrpSpPr>
      <p:grpSpPr>
        <a:xfrm>
          <a:off x="0" y="0"/>
          <a:ext cx="0" cy="0"/>
          <a:chOff x="0" y="0"/>
          <a:chExt cx="0" cy="0"/>
        </a:xfrm>
      </p:grpSpPr>
      <p:sp>
        <p:nvSpPr>
          <p:cNvPr id="40" name="Google Shape;40;p32"/>
          <p:cNvSpPr txBox="1">
            <a:spLocks noGrp="1"/>
          </p:cNvSpPr>
          <p:nvPr>
            <p:ph type="title"/>
          </p:nvPr>
        </p:nvSpPr>
        <p:spPr>
          <a:xfrm>
            <a:off x="685800" y="28339"/>
            <a:ext cx="7772400" cy="857250"/>
          </a:xfrm>
          <a:prstGeom prst="rect">
            <a:avLst/>
          </a:prstGeom>
          <a:noFill/>
          <a:ln>
            <a:noFill/>
          </a:ln>
        </p:spPr>
        <p:txBody>
          <a:bodyPr spcFirstLastPara="1" wrap="square" lIns="0" tIns="45700" rIns="0" bIns="45700" anchor="ctr" anchorCtr="0">
            <a:normAutofit/>
          </a:bodyPr>
          <a:lstStyle>
            <a:lvl1pPr lvl="0" algn="l">
              <a:lnSpc>
                <a:spcPct val="100000"/>
              </a:lnSpc>
              <a:spcBef>
                <a:spcPts val="0"/>
              </a:spcBef>
              <a:spcAft>
                <a:spcPts val="0"/>
              </a:spcAft>
              <a:buClr>
                <a:srgbClr val="2090E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2"/>
          <p:cNvSpPr txBox="1">
            <a:spLocks noGrp="1"/>
          </p:cNvSpPr>
          <p:nvPr>
            <p:ph type="sldNum" idx="12"/>
          </p:nvPr>
        </p:nvSpPr>
        <p:spPr>
          <a:xfrm>
            <a:off x="8458200" y="4812507"/>
            <a:ext cx="457200" cy="273844"/>
          </a:xfrm>
          <a:prstGeom prst="rect">
            <a:avLst/>
          </a:prstGeom>
          <a:noFill/>
          <a:ln>
            <a:noFill/>
          </a:ln>
        </p:spPr>
        <p:txBody>
          <a:bodyPr spcFirstLastPara="1" wrap="square" lIns="0" tIns="45700" rIns="0" bIns="0" anchor="b"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2" name="Google Shape;42;p32"/>
          <p:cNvSpPr txBox="1">
            <a:spLocks noGrp="1"/>
          </p:cNvSpPr>
          <p:nvPr>
            <p:ph type="body" idx="1"/>
          </p:nvPr>
        </p:nvSpPr>
        <p:spPr>
          <a:xfrm>
            <a:off x="685800" y="1152144"/>
            <a:ext cx="3657600" cy="2907792"/>
          </a:xfrm>
          <a:prstGeom prst="rect">
            <a:avLst/>
          </a:prstGeom>
          <a:noFill/>
          <a:ln>
            <a:noFill/>
          </a:ln>
        </p:spPr>
        <p:txBody>
          <a:bodyPr spcFirstLastPara="1" wrap="square" lIns="0" tIns="45700" rIns="0" bIns="45700" anchor="t" anchorCtr="0">
            <a:normAutofit/>
          </a:bodyPr>
          <a:lstStyle>
            <a:lvl1pPr marL="457200" lvl="0" indent="-325755" algn="l">
              <a:lnSpc>
                <a:spcPct val="100000"/>
              </a:lnSpc>
              <a:spcBef>
                <a:spcPts val="700"/>
              </a:spcBef>
              <a:spcAft>
                <a:spcPts val="0"/>
              </a:spcAft>
              <a:buSzPts val="1530"/>
              <a:buChar char="▶"/>
              <a:defRPr/>
            </a:lvl1pPr>
            <a:lvl2pPr marL="914400" lvl="1" indent="-325755" algn="l">
              <a:lnSpc>
                <a:spcPct val="100000"/>
              </a:lnSpc>
              <a:spcBef>
                <a:spcPts val="700"/>
              </a:spcBef>
              <a:spcAft>
                <a:spcPts val="0"/>
              </a:spcAft>
              <a:buSzPts val="1530"/>
              <a:buChar char="▶"/>
              <a:defRPr/>
            </a:lvl2pPr>
            <a:lvl3pPr marL="1371600" lvl="2" indent="-325755" algn="l">
              <a:lnSpc>
                <a:spcPct val="100000"/>
              </a:lnSpc>
              <a:spcBef>
                <a:spcPts val="700"/>
              </a:spcBef>
              <a:spcAft>
                <a:spcPts val="0"/>
              </a:spcAft>
              <a:buSzPts val="1530"/>
              <a:buChar char="▶"/>
              <a:defRPr/>
            </a:lvl3pPr>
            <a:lvl4pPr marL="1828800" lvl="3" indent="-325755" algn="l">
              <a:lnSpc>
                <a:spcPct val="100000"/>
              </a:lnSpc>
              <a:spcBef>
                <a:spcPts val="700"/>
              </a:spcBef>
              <a:spcAft>
                <a:spcPts val="0"/>
              </a:spcAft>
              <a:buSzPts val="1530"/>
              <a:buChar char="▶"/>
              <a:defRPr/>
            </a:lvl4pPr>
            <a:lvl5pPr marL="2286000" lvl="4" indent="-325754" algn="l">
              <a:lnSpc>
                <a:spcPct val="100000"/>
              </a:lnSpc>
              <a:spcBef>
                <a:spcPts val="700"/>
              </a:spcBef>
              <a:spcAft>
                <a:spcPts val="0"/>
              </a:spcAft>
              <a:buSzPts val="1530"/>
              <a:buChar char="▶"/>
              <a:defRPr/>
            </a:lvl5pPr>
            <a:lvl6pPr marL="2743200" lvl="5" indent="-325754" algn="l">
              <a:lnSpc>
                <a:spcPct val="100000"/>
              </a:lnSpc>
              <a:spcBef>
                <a:spcPts val="700"/>
              </a:spcBef>
              <a:spcAft>
                <a:spcPts val="0"/>
              </a:spcAft>
              <a:buSzPts val="1530"/>
              <a:buChar char="▶"/>
              <a:defRPr/>
            </a:lvl6pPr>
            <a:lvl7pPr marL="3200400" lvl="6" indent="-325754" algn="l">
              <a:lnSpc>
                <a:spcPct val="100000"/>
              </a:lnSpc>
              <a:spcBef>
                <a:spcPts val="700"/>
              </a:spcBef>
              <a:spcAft>
                <a:spcPts val="0"/>
              </a:spcAft>
              <a:buSzPts val="1530"/>
              <a:buChar char="▶"/>
              <a:defRPr/>
            </a:lvl7pPr>
            <a:lvl8pPr marL="3657600" lvl="7" indent="-325754" algn="l">
              <a:lnSpc>
                <a:spcPct val="100000"/>
              </a:lnSpc>
              <a:spcBef>
                <a:spcPts val="700"/>
              </a:spcBef>
              <a:spcAft>
                <a:spcPts val="0"/>
              </a:spcAft>
              <a:buSzPts val="1530"/>
              <a:buChar char="▶"/>
              <a:defRPr/>
            </a:lvl8pPr>
            <a:lvl9pPr marL="4114800" lvl="8" indent="-325754" algn="l">
              <a:lnSpc>
                <a:spcPct val="100000"/>
              </a:lnSpc>
              <a:spcBef>
                <a:spcPts val="700"/>
              </a:spcBef>
              <a:spcAft>
                <a:spcPts val="0"/>
              </a:spcAft>
              <a:buSzPts val="1530"/>
              <a:buChar char="▶"/>
              <a:defRPr/>
            </a:lvl9pPr>
          </a:lstStyle>
          <a:p>
            <a:endParaRPr/>
          </a:p>
        </p:txBody>
      </p:sp>
      <p:sp>
        <p:nvSpPr>
          <p:cNvPr id="43" name="Google Shape;43;p32"/>
          <p:cNvSpPr txBox="1">
            <a:spLocks noGrp="1"/>
          </p:cNvSpPr>
          <p:nvPr>
            <p:ph type="body" idx="2"/>
          </p:nvPr>
        </p:nvSpPr>
        <p:spPr>
          <a:xfrm>
            <a:off x="4800600" y="1152144"/>
            <a:ext cx="3657600" cy="2907792"/>
          </a:xfrm>
          <a:prstGeom prst="rect">
            <a:avLst/>
          </a:prstGeom>
          <a:noFill/>
          <a:ln>
            <a:noFill/>
          </a:ln>
        </p:spPr>
        <p:txBody>
          <a:bodyPr spcFirstLastPara="1" wrap="square" lIns="0" tIns="45700" rIns="0" bIns="45700" anchor="t" anchorCtr="0">
            <a:normAutofit/>
          </a:bodyPr>
          <a:lstStyle>
            <a:lvl1pPr marL="457200" lvl="0" indent="-325755" algn="l">
              <a:lnSpc>
                <a:spcPct val="100000"/>
              </a:lnSpc>
              <a:spcBef>
                <a:spcPts val="700"/>
              </a:spcBef>
              <a:spcAft>
                <a:spcPts val="0"/>
              </a:spcAft>
              <a:buSzPts val="1530"/>
              <a:buChar char="▶"/>
              <a:defRPr/>
            </a:lvl1pPr>
            <a:lvl2pPr marL="914400" lvl="1" indent="-325755" algn="l">
              <a:lnSpc>
                <a:spcPct val="100000"/>
              </a:lnSpc>
              <a:spcBef>
                <a:spcPts val="700"/>
              </a:spcBef>
              <a:spcAft>
                <a:spcPts val="0"/>
              </a:spcAft>
              <a:buSzPts val="1530"/>
              <a:buChar char="▶"/>
              <a:defRPr/>
            </a:lvl2pPr>
            <a:lvl3pPr marL="1371600" lvl="2" indent="-325755" algn="l">
              <a:lnSpc>
                <a:spcPct val="100000"/>
              </a:lnSpc>
              <a:spcBef>
                <a:spcPts val="700"/>
              </a:spcBef>
              <a:spcAft>
                <a:spcPts val="0"/>
              </a:spcAft>
              <a:buSzPts val="1530"/>
              <a:buChar char="▶"/>
              <a:defRPr/>
            </a:lvl3pPr>
            <a:lvl4pPr marL="1828800" lvl="3" indent="-325755" algn="l">
              <a:lnSpc>
                <a:spcPct val="100000"/>
              </a:lnSpc>
              <a:spcBef>
                <a:spcPts val="700"/>
              </a:spcBef>
              <a:spcAft>
                <a:spcPts val="0"/>
              </a:spcAft>
              <a:buSzPts val="1530"/>
              <a:buChar char="▶"/>
              <a:defRPr/>
            </a:lvl4pPr>
            <a:lvl5pPr marL="2286000" lvl="4" indent="-325754" algn="l">
              <a:lnSpc>
                <a:spcPct val="100000"/>
              </a:lnSpc>
              <a:spcBef>
                <a:spcPts val="700"/>
              </a:spcBef>
              <a:spcAft>
                <a:spcPts val="0"/>
              </a:spcAft>
              <a:buSzPts val="1530"/>
              <a:buChar char="▶"/>
              <a:defRPr/>
            </a:lvl5pPr>
            <a:lvl6pPr marL="2743200" lvl="5" indent="-325754" algn="l">
              <a:lnSpc>
                <a:spcPct val="100000"/>
              </a:lnSpc>
              <a:spcBef>
                <a:spcPts val="700"/>
              </a:spcBef>
              <a:spcAft>
                <a:spcPts val="0"/>
              </a:spcAft>
              <a:buSzPts val="1530"/>
              <a:buChar char="▶"/>
              <a:defRPr/>
            </a:lvl6pPr>
            <a:lvl7pPr marL="3200400" lvl="6" indent="-325754" algn="l">
              <a:lnSpc>
                <a:spcPct val="100000"/>
              </a:lnSpc>
              <a:spcBef>
                <a:spcPts val="700"/>
              </a:spcBef>
              <a:spcAft>
                <a:spcPts val="0"/>
              </a:spcAft>
              <a:buSzPts val="1530"/>
              <a:buChar char="▶"/>
              <a:defRPr/>
            </a:lvl7pPr>
            <a:lvl8pPr marL="3657600" lvl="7" indent="-325754" algn="l">
              <a:lnSpc>
                <a:spcPct val="100000"/>
              </a:lnSpc>
              <a:spcBef>
                <a:spcPts val="700"/>
              </a:spcBef>
              <a:spcAft>
                <a:spcPts val="0"/>
              </a:spcAft>
              <a:buSzPts val="1530"/>
              <a:buChar char="▶"/>
              <a:defRPr/>
            </a:lvl8pPr>
            <a:lvl9pPr marL="4114800" lvl="8" indent="-325754" algn="l">
              <a:lnSpc>
                <a:spcPct val="100000"/>
              </a:lnSpc>
              <a:spcBef>
                <a:spcPts val="700"/>
              </a:spcBef>
              <a:spcAft>
                <a:spcPts val="0"/>
              </a:spcAft>
              <a:buSzPts val="1530"/>
              <a:buChar char="▶"/>
              <a:defRPr/>
            </a:lvl9pPr>
          </a:lstStyle>
          <a:p>
            <a:endParaRPr/>
          </a:p>
        </p:txBody>
      </p:sp>
    </p:spTree>
    <p:extLst>
      <p:ext uri="{BB962C8B-B14F-4D97-AF65-F5344CB8AC3E}">
        <p14:creationId xmlns:p14="http://schemas.microsoft.com/office/powerpoint/2010/main" val="27926944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1"/>
        <p:cNvGrpSpPr/>
        <p:nvPr/>
      </p:nvGrpSpPr>
      <p:grpSpPr>
        <a:xfrm>
          <a:off x="0" y="0"/>
          <a:ext cx="0" cy="0"/>
          <a:chOff x="0" y="0"/>
          <a:chExt cx="0" cy="0"/>
        </a:xfrm>
      </p:grpSpPr>
      <p:sp>
        <p:nvSpPr>
          <p:cNvPr id="32" name="Google Shape;32;p30"/>
          <p:cNvSpPr txBox="1">
            <a:spLocks noGrp="1"/>
          </p:cNvSpPr>
          <p:nvPr>
            <p:ph type="title"/>
          </p:nvPr>
        </p:nvSpPr>
        <p:spPr>
          <a:xfrm>
            <a:off x="685800" y="28339"/>
            <a:ext cx="7772400" cy="857250"/>
          </a:xfrm>
          <a:prstGeom prst="rect">
            <a:avLst/>
          </a:prstGeom>
          <a:noFill/>
          <a:ln>
            <a:noFill/>
          </a:ln>
        </p:spPr>
        <p:txBody>
          <a:bodyPr spcFirstLastPara="1" wrap="square" lIns="0" tIns="45700" rIns="0" bIns="45700" anchor="ctr" anchorCtr="0">
            <a:normAutofit/>
          </a:bodyPr>
          <a:lstStyle>
            <a:lvl1pPr lvl="0" algn="l">
              <a:lnSpc>
                <a:spcPct val="100000"/>
              </a:lnSpc>
              <a:spcBef>
                <a:spcPts val="0"/>
              </a:spcBef>
              <a:spcAft>
                <a:spcPts val="0"/>
              </a:spcAft>
              <a:buClr>
                <a:srgbClr val="2090E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0"/>
          <p:cNvSpPr txBox="1">
            <a:spLocks noGrp="1"/>
          </p:cNvSpPr>
          <p:nvPr>
            <p:ph type="body" idx="1"/>
          </p:nvPr>
        </p:nvSpPr>
        <p:spPr>
          <a:xfrm>
            <a:off x="685800" y="959202"/>
            <a:ext cx="7772400" cy="3597009"/>
          </a:xfrm>
          <a:prstGeom prst="rect">
            <a:avLst/>
          </a:prstGeom>
          <a:noFill/>
          <a:ln>
            <a:noFill/>
          </a:ln>
        </p:spPr>
        <p:txBody>
          <a:bodyPr spcFirstLastPara="1" wrap="square" lIns="0" tIns="45700" rIns="0" bIns="45700" anchor="t" anchorCtr="0">
            <a:normAutofit/>
          </a:bodyPr>
          <a:lstStyle>
            <a:lvl1pPr marL="457200" lvl="0" indent="-325755" algn="l">
              <a:lnSpc>
                <a:spcPct val="100000"/>
              </a:lnSpc>
              <a:spcBef>
                <a:spcPts val="700"/>
              </a:spcBef>
              <a:spcAft>
                <a:spcPts val="0"/>
              </a:spcAft>
              <a:buSzPts val="1530"/>
              <a:buChar char="▶"/>
              <a:defRPr/>
            </a:lvl1pPr>
            <a:lvl2pPr marL="914400" lvl="1" indent="-325755" algn="l">
              <a:lnSpc>
                <a:spcPct val="100000"/>
              </a:lnSpc>
              <a:spcBef>
                <a:spcPts val="700"/>
              </a:spcBef>
              <a:spcAft>
                <a:spcPts val="0"/>
              </a:spcAft>
              <a:buSzPts val="1530"/>
              <a:buChar char="▶"/>
              <a:defRPr/>
            </a:lvl2pPr>
            <a:lvl3pPr marL="1371600" lvl="2" indent="-325755" algn="l">
              <a:lnSpc>
                <a:spcPct val="100000"/>
              </a:lnSpc>
              <a:spcBef>
                <a:spcPts val="700"/>
              </a:spcBef>
              <a:spcAft>
                <a:spcPts val="0"/>
              </a:spcAft>
              <a:buSzPts val="1530"/>
              <a:buChar char="▶"/>
              <a:defRPr/>
            </a:lvl3pPr>
            <a:lvl4pPr marL="1828800" lvl="3" indent="-325755" algn="l">
              <a:lnSpc>
                <a:spcPct val="100000"/>
              </a:lnSpc>
              <a:spcBef>
                <a:spcPts val="700"/>
              </a:spcBef>
              <a:spcAft>
                <a:spcPts val="0"/>
              </a:spcAft>
              <a:buSzPts val="1530"/>
              <a:buChar char="▶"/>
              <a:defRPr/>
            </a:lvl4pPr>
            <a:lvl5pPr marL="2286000" lvl="4" indent="-325754" algn="l">
              <a:lnSpc>
                <a:spcPct val="100000"/>
              </a:lnSpc>
              <a:spcBef>
                <a:spcPts val="700"/>
              </a:spcBef>
              <a:spcAft>
                <a:spcPts val="0"/>
              </a:spcAft>
              <a:buSzPts val="1530"/>
              <a:buChar char="▶"/>
              <a:defRPr/>
            </a:lvl5pPr>
            <a:lvl6pPr marL="2743200" lvl="5" indent="-325754" algn="l">
              <a:lnSpc>
                <a:spcPct val="100000"/>
              </a:lnSpc>
              <a:spcBef>
                <a:spcPts val="700"/>
              </a:spcBef>
              <a:spcAft>
                <a:spcPts val="0"/>
              </a:spcAft>
              <a:buSzPts val="1530"/>
              <a:buChar char="▶"/>
              <a:defRPr/>
            </a:lvl6pPr>
            <a:lvl7pPr marL="3200400" lvl="6" indent="-325754" algn="l">
              <a:lnSpc>
                <a:spcPct val="100000"/>
              </a:lnSpc>
              <a:spcBef>
                <a:spcPts val="700"/>
              </a:spcBef>
              <a:spcAft>
                <a:spcPts val="0"/>
              </a:spcAft>
              <a:buSzPts val="1530"/>
              <a:buChar char="▶"/>
              <a:defRPr/>
            </a:lvl7pPr>
            <a:lvl8pPr marL="3657600" lvl="7" indent="-325754" algn="l">
              <a:lnSpc>
                <a:spcPct val="100000"/>
              </a:lnSpc>
              <a:spcBef>
                <a:spcPts val="700"/>
              </a:spcBef>
              <a:spcAft>
                <a:spcPts val="0"/>
              </a:spcAft>
              <a:buSzPts val="1530"/>
              <a:buChar char="▶"/>
              <a:defRPr/>
            </a:lvl8pPr>
            <a:lvl9pPr marL="4114800" lvl="8" indent="-325754" algn="l">
              <a:lnSpc>
                <a:spcPct val="100000"/>
              </a:lnSpc>
              <a:spcBef>
                <a:spcPts val="700"/>
              </a:spcBef>
              <a:spcAft>
                <a:spcPts val="0"/>
              </a:spcAft>
              <a:buSzPts val="1530"/>
              <a:buChar char="▶"/>
              <a:defRPr/>
            </a:lvl9pPr>
          </a:lstStyle>
          <a:p>
            <a:endParaRPr/>
          </a:p>
        </p:txBody>
      </p:sp>
      <p:sp>
        <p:nvSpPr>
          <p:cNvPr id="34" name="Google Shape;34;p30"/>
          <p:cNvSpPr txBox="1">
            <a:spLocks noGrp="1"/>
          </p:cNvSpPr>
          <p:nvPr>
            <p:ph type="sldNum" idx="12"/>
          </p:nvPr>
        </p:nvSpPr>
        <p:spPr>
          <a:xfrm>
            <a:off x="8458200" y="4812507"/>
            <a:ext cx="457200" cy="273844"/>
          </a:xfrm>
          <a:prstGeom prst="rect">
            <a:avLst/>
          </a:prstGeom>
          <a:noFill/>
          <a:ln>
            <a:noFill/>
          </a:ln>
        </p:spPr>
        <p:txBody>
          <a:bodyPr spcFirstLastPara="1" wrap="square" lIns="0" tIns="45700" rIns="0" bIns="0" anchor="b"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4051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14" name="Picture 13" descr="nav-banner-bg.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29683"/>
            <a:ext cx="12388186" cy="716572"/>
          </a:xfrm>
          <a:prstGeom prst="rect">
            <a:avLst/>
          </a:prstGeom>
        </p:spPr>
      </p:pic>
      <p:sp>
        <p:nvSpPr>
          <p:cNvPr id="16" name="TextBox 15"/>
          <p:cNvSpPr txBox="1"/>
          <p:nvPr userDrawn="1"/>
        </p:nvSpPr>
        <p:spPr>
          <a:xfrm>
            <a:off x="1953800" y="4812507"/>
            <a:ext cx="2433367" cy="276999"/>
          </a:xfrm>
          <a:prstGeom prst="rect">
            <a:avLst/>
          </a:prstGeom>
          <a:noFill/>
        </p:spPr>
        <p:txBody>
          <a:bodyPr wrap="square" rtlCol="0">
            <a:spAutoFit/>
          </a:bodyPr>
          <a:lstStyle/>
          <a:p>
            <a:r>
              <a:rPr lang="en-US" sz="1200" dirty="0">
                <a:solidFill>
                  <a:srgbClr val="2090EB"/>
                </a:solidFill>
              </a:rPr>
              <a:t>www. </a:t>
            </a:r>
            <a:r>
              <a:rPr lang="en-US" sz="1200" dirty="0" err="1">
                <a:solidFill>
                  <a:srgbClr val="2090EB"/>
                </a:solidFill>
              </a:rPr>
              <a:t>chameleoncloud.org</a:t>
            </a:r>
            <a:endParaRPr lang="en-US" sz="1200" dirty="0">
              <a:solidFill>
                <a:srgbClr val="2090EB"/>
              </a:solidFill>
            </a:endParaRPr>
          </a:p>
        </p:txBody>
      </p:sp>
      <p:sp>
        <p:nvSpPr>
          <p:cNvPr id="19" name="Footer Placeholder 5"/>
          <p:cNvSpPr>
            <a:spLocks noGrp="1"/>
          </p:cNvSpPr>
          <p:nvPr>
            <p:ph type="ftr" sz="quarter" idx="11"/>
          </p:nvPr>
        </p:nvSpPr>
        <p:spPr>
          <a:xfrm>
            <a:off x="3845431" y="4812507"/>
            <a:ext cx="2671838" cy="273844"/>
          </a:xfrm>
        </p:spPr>
        <p:txBody>
          <a:bodyPr/>
          <a:lstStyle/>
          <a:p>
            <a:endParaRPr lang="en-US" dirty="0"/>
          </a:p>
        </p:txBody>
      </p:sp>
      <p:pic>
        <p:nvPicPr>
          <p:cNvPr id="20" name="Picture 19" descr="Chameleon-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629683"/>
            <a:ext cx="2024846" cy="513818"/>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BBCCA7B5-8BC9-491C-A887-7C3E7ED947D8}" type="datetime4">
              <a:rPr lang="en-US" smtClean="0"/>
              <a:pPr/>
              <a:t>October 17, 2025</a:t>
            </a:fld>
            <a:endParaRPr lang="en-US"/>
          </a:p>
        </p:txBody>
      </p:sp>
      <p:sp>
        <p:nvSpPr>
          <p:cNvPr id="7" name="Slide Number Placeholder 6"/>
          <p:cNvSpPr>
            <a:spLocks noGrp="1"/>
          </p:cNvSpPr>
          <p:nvPr>
            <p:ph type="sldNum" sz="quarter" idx="12"/>
          </p:nvPr>
        </p:nvSpPr>
        <p:spPr/>
        <p:txBody>
          <a:bodyPr/>
          <a:lstStyle/>
          <a:p>
            <a:fld id="{1D72EBF8-7CF5-44B7-B2BF-E22DE4D0703D}" type="slidenum">
              <a:rPr lang="en-US" smtClean="0"/>
              <a:pPr/>
              <a:t>‹#›</a:t>
            </a:fld>
            <a:endParaRPr lang="en-US"/>
          </a:p>
        </p:txBody>
      </p:sp>
      <p:sp>
        <p:nvSpPr>
          <p:cNvPr id="13" name="Content Placeholder 12"/>
          <p:cNvSpPr>
            <a:spLocks noGrp="1"/>
          </p:cNvSpPr>
          <p:nvPr>
            <p:ph sz="quarter" idx="13"/>
          </p:nvPr>
        </p:nvSpPr>
        <p:spPr>
          <a:xfrm>
            <a:off x="685800" y="1152144"/>
            <a:ext cx="3657600" cy="29077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p:cNvSpPr>
          <p:nvPr>
            <p:ph sz="quarter" idx="14"/>
          </p:nvPr>
        </p:nvSpPr>
        <p:spPr>
          <a:xfrm>
            <a:off x="4800600" y="1152144"/>
            <a:ext cx="3657600" cy="29077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0" y="1151335"/>
            <a:ext cx="3657600" cy="479822"/>
          </a:xfrm>
        </p:spPr>
        <p:txBody>
          <a:bodyPr anchor="b">
            <a:normAutofit/>
          </a:bodyPr>
          <a:lstStyle>
            <a:lvl1pPr marL="0" indent="0">
              <a:buNone/>
              <a:defRPr sz="2000" b="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00600" y="1151335"/>
            <a:ext cx="3657600" cy="479822"/>
          </a:xfrm>
        </p:spPr>
        <p:txBody>
          <a:bodyPr anchor="b">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Freeform 11"/>
          <p:cNvSpPr/>
          <p:nvPr/>
        </p:nvSpPr>
        <p:spPr>
          <a:xfrm>
            <a:off x="-196" y="4059253"/>
            <a:ext cx="7605568" cy="695933"/>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fld id="{BDA18ED0-40F2-434C-A848-B92581875164}" type="datetime4">
              <a:rPr lang="en-US" smtClean="0"/>
              <a:pPr/>
              <a:t>October 17, 2025</a:t>
            </a:fld>
            <a:endParaRPr lang="en-US"/>
          </a:p>
        </p:txBody>
      </p:sp>
      <p:sp>
        <p:nvSpPr>
          <p:cNvPr id="9" name="Slide Number Placeholder 8"/>
          <p:cNvSpPr>
            <a:spLocks noGrp="1"/>
          </p:cNvSpPr>
          <p:nvPr>
            <p:ph type="sldNum" sz="quarter" idx="12"/>
          </p:nvPr>
        </p:nvSpPr>
        <p:spPr/>
        <p:txBody>
          <a:bodyPr/>
          <a:lstStyle/>
          <a:p>
            <a:fld id="{1D72EBF8-7CF5-44B7-B2BF-E22DE4D0703D}" type="slidenum">
              <a:rPr lang="en-US" smtClean="0"/>
              <a:pPr/>
              <a:t>‹#›</a:t>
            </a:fld>
            <a:endParaRPr lang="en-US"/>
          </a:p>
        </p:txBody>
      </p:sp>
      <p:sp>
        <p:nvSpPr>
          <p:cNvPr id="15" name="Content Placeholder 14"/>
          <p:cNvSpPr>
            <a:spLocks noGrp="1"/>
          </p:cNvSpPr>
          <p:nvPr>
            <p:ph sz="quarter" idx="13"/>
          </p:nvPr>
        </p:nvSpPr>
        <p:spPr>
          <a:xfrm>
            <a:off x="685800" y="1657350"/>
            <a:ext cx="3657600" cy="2400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16"/>
          <p:cNvSpPr>
            <a:spLocks noGrp="1"/>
          </p:cNvSpPr>
          <p:nvPr>
            <p:ph sz="quarter" idx="14"/>
          </p:nvPr>
        </p:nvSpPr>
        <p:spPr>
          <a:xfrm>
            <a:off x="4800600" y="1657350"/>
            <a:ext cx="36576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Box 21"/>
          <p:cNvSpPr txBox="1"/>
          <p:nvPr userDrawn="1"/>
        </p:nvSpPr>
        <p:spPr>
          <a:xfrm>
            <a:off x="1953800" y="4812507"/>
            <a:ext cx="2433367" cy="276999"/>
          </a:xfrm>
          <a:prstGeom prst="rect">
            <a:avLst/>
          </a:prstGeom>
          <a:noFill/>
        </p:spPr>
        <p:txBody>
          <a:bodyPr wrap="square" rtlCol="0">
            <a:spAutoFit/>
          </a:bodyPr>
          <a:lstStyle/>
          <a:p>
            <a:r>
              <a:rPr lang="en-US" sz="1200" dirty="0">
                <a:solidFill>
                  <a:srgbClr val="2090EB"/>
                </a:solidFill>
              </a:rPr>
              <a:t>www. </a:t>
            </a:r>
            <a:r>
              <a:rPr lang="en-US" sz="1200" dirty="0" err="1">
                <a:solidFill>
                  <a:srgbClr val="2090EB"/>
                </a:solidFill>
              </a:rPr>
              <a:t>chameleoncloud.org</a:t>
            </a:r>
            <a:endParaRPr lang="en-US" sz="1200" dirty="0">
              <a:solidFill>
                <a:srgbClr val="2090EB"/>
              </a:solidFill>
            </a:endParaRPr>
          </a:p>
        </p:txBody>
      </p:sp>
      <p:sp>
        <p:nvSpPr>
          <p:cNvPr id="23" name="Footer Placeholder 5"/>
          <p:cNvSpPr>
            <a:spLocks noGrp="1"/>
          </p:cNvSpPr>
          <p:nvPr>
            <p:ph type="ftr" sz="quarter" idx="11"/>
          </p:nvPr>
        </p:nvSpPr>
        <p:spPr>
          <a:xfrm>
            <a:off x="3845431" y="4812507"/>
            <a:ext cx="2671838" cy="273844"/>
          </a:xfrm>
        </p:spPr>
        <p:txBody>
          <a:bodyPr/>
          <a:lstStyle/>
          <a:p>
            <a:endParaRPr lang="en-US" dirty="0"/>
          </a:p>
        </p:txBody>
      </p:sp>
      <p:pic>
        <p:nvPicPr>
          <p:cNvPr id="24" name="Picture 23" descr="Chameleon-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29683"/>
            <a:ext cx="2024846" cy="51381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9" name="Picture 18" descr="nav-banner-bg.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29683"/>
            <a:ext cx="12388186" cy="716572"/>
          </a:xfrm>
          <a:prstGeom prst="rect">
            <a:avLst/>
          </a:prstGeom>
        </p:spPr>
      </p:pic>
      <p:sp>
        <p:nvSpPr>
          <p:cNvPr id="20" name="TextBox 19"/>
          <p:cNvSpPr txBox="1"/>
          <p:nvPr userDrawn="1"/>
        </p:nvSpPr>
        <p:spPr>
          <a:xfrm>
            <a:off x="1953800" y="4812507"/>
            <a:ext cx="2433367" cy="276999"/>
          </a:xfrm>
          <a:prstGeom prst="rect">
            <a:avLst/>
          </a:prstGeom>
          <a:noFill/>
        </p:spPr>
        <p:txBody>
          <a:bodyPr wrap="square" rtlCol="0">
            <a:spAutoFit/>
          </a:bodyPr>
          <a:lstStyle/>
          <a:p>
            <a:r>
              <a:rPr lang="en-US" sz="1200" dirty="0">
                <a:solidFill>
                  <a:srgbClr val="2090EB"/>
                </a:solidFill>
              </a:rPr>
              <a:t>www. </a:t>
            </a:r>
            <a:r>
              <a:rPr lang="en-US" sz="1200" dirty="0" err="1">
                <a:solidFill>
                  <a:srgbClr val="2090EB"/>
                </a:solidFill>
              </a:rPr>
              <a:t>chameleoncloud.org</a:t>
            </a:r>
            <a:endParaRPr lang="en-US" sz="1200" dirty="0">
              <a:solidFill>
                <a:srgbClr val="2090EB"/>
              </a:solidFill>
            </a:endParaRPr>
          </a:p>
        </p:txBody>
      </p:sp>
      <p:sp>
        <p:nvSpPr>
          <p:cNvPr id="21" name="Footer Placeholder 5"/>
          <p:cNvSpPr>
            <a:spLocks noGrp="1"/>
          </p:cNvSpPr>
          <p:nvPr>
            <p:ph type="ftr" sz="quarter" idx="11"/>
          </p:nvPr>
        </p:nvSpPr>
        <p:spPr>
          <a:xfrm>
            <a:off x="3845431" y="4812507"/>
            <a:ext cx="2671838" cy="273844"/>
          </a:xfrm>
        </p:spPr>
        <p:txBody>
          <a:bodyPr/>
          <a:lstStyle/>
          <a:p>
            <a:endParaRPr lang="en-US" dirty="0"/>
          </a:p>
        </p:txBody>
      </p:sp>
      <p:pic>
        <p:nvPicPr>
          <p:cNvPr id="22" name="Picture 21" descr="Chameleon-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629683"/>
            <a:ext cx="2024846" cy="513818"/>
          </a:xfrm>
          <a:prstGeom prst="rect">
            <a:avLst/>
          </a:prstGeom>
        </p:spPr>
      </p:pic>
      <p:sp>
        <p:nvSpPr>
          <p:cNvPr id="3" name="Picture Placeholder 2"/>
          <p:cNvSpPr>
            <a:spLocks noGrp="1"/>
          </p:cNvSpPr>
          <p:nvPr>
            <p:ph type="pic" idx="1"/>
          </p:nvPr>
        </p:nvSpPr>
        <p:spPr>
          <a:xfrm>
            <a:off x="4572000" y="457201"/>
            <a:ext cx="3886200" cy="3143249"/>
          </a:xfrm>
          <a:ln w="79375">
            <a:solidFill>
              <a:schemeClr val="tx1"/>
            </a:solidFill>
            <a:miter lim="800000"/>
          </a:ln>
          <a:effectLst>
            <a:outerShdw blurRad="50800" dist="38100" dir="5400000" algn="ctr" rotWithShape="0">
              <a:srgbClr val="000000">
                <a:alpha val="42000"/>
              </a:srgbClr>
            </a:outerShdw>
          </a:effectLst>
        </p:spPr>
        <p:txBody>
          <a:bodyPr>
            <a:normAutofit/>
          </a:bodyPr>
          <a:lstStyle>
            <a:lvl1pPr marL="0" indent="0" algn="ctr">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52983DA4-3B24-449B-95CA-514EB7E30A99}" type="datetime4">
              <a:rPr lang="en-US" smtClean="0"/>
              <a:pPr/>
              <a:t>October 17, 2025</a:t>
            </a:fld>
            <a:endParaRPr lang="en-US"/>
          </a:p>
        </p:txBody>
      </p:sp>
      <p:sp>
        <p:nvSpPr>
          <p:cNvPr id="7" name="Slide Number Placeholder 6"/>
          <p:cNvSpPr>
            <a:spLocks noGrp="1"/>
          </p:cNvSpPr>
          <p:nvPr>
            <p:ph type="sldNum" sz="quarter" idx="12"/>
          </p:nvPr>
        </p:nvSpPr>
        <p:spPr/>
        <p:txBody>
          <a:bodyPr/>
          <a:lstStyle/>
          <a:p>
            <a:fld id="{1D72EBF8-7CF5-44B7-B2BF-E22DE4D0703D}" type="slidenum">
              <a:rPr lang="en-US" smtClean="0"/>
              <a:pPr/>
              <a:t>‹#›</a:t>
            </a:fld>
            <a:endParaRPr lang="en-US"/>
          </a:p>
        </p:txBody>
      </p:sp>
      <p:sp>
        <p:nvSpPr>
          <p:cNvPr id="14" name="Title 1"/>
          <p:cNvSpPr>
            <a:spLocks noGrp="1"/>
          </p:cNvSpPr>
          <p:nvPr>
            <p:ph type="title"/>
          </p:nvPr>
        </p:nvSpPr>
        <p:spPr>
          <a:xfrm>
            <a:off x="676656" y="457200"/>
            <a:ext cx="3383280" cy="685800"/>
          </a:xfrm>
        </p:spPr>
        <p:txBody>
          <a:bodyPr anchor="b">
            <a:noAutofit/>
          </a:bodyPr>
          <a:lstStyle>
            <a:lvl1pPr algn="l">
              <a:defRPr sz="2200" b="0" i="0" cap="none" baseline="0">
                <a:solidFill>
                  <a:schemeClr val="tx2"/>
                </a:solidFill>
              </a:defRPr>
            </a:lvl1pPr>
          </a:lstStyle>
          <a:p>
            <a:r>
              <a:rPr lang="en-US"/>
              <a:t>Click to edit Master title style</a:t>
            </a:r>
            <a:endParaRPr lang="en-US" dirty="0"/>
          </a:p>
        </p:txBody>
      </p:sp>
      <p:sp>
        <p:nvSpPr>
          <p:cNvPr id="15" name="Text Placeholder 14"/>
          <p:cNvSpPr>
            <a:spLocks noGrp="1"/>
          </p:cNvSpPr>
          <p:nvPr>
            <p:ph type="body" sz="quarter" idx="14"/>
          </p:nvPr>
        </p:nvSpPr>
        <p:spPr>
          <a:xfrm>
            <a:off x="676657" y="1143000"/>
            <a:ext cx="3381375" cy="2471738"/>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351011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42A60-4F6D-7C49-8F81-F5EBD20D3E1A}"/>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9A97B7-3DC4-7342-86AF-E770C0FEC710}"/>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FF0C96-CD8C-0C4E-9D3F-231D0F862867}"/>
              </a:ext>
            </a:extLst>
          </p:cNvPr>
          <p:cNvSpPr>
            <a:spLocks noGrp="1"/>
          </p:cNvSpPr>
          <p:nvPr>
            <p:ph type="dt" sz="half" idx="10"/>
          </p:nvPr>
        </p:nvSpPr>
        <p:spPr/>
        <p:txBody>
          <a:bodyPr/>
          <a:lstStyle/>
          <a:p>
            <a:fld id="{B0012380-252E-A742-A283-86605F5F665F}" type="datetimeFigureOut">
              <a:rPr lang="en-US" smtClean="0"/>
              <a:t>10/17/25</a:t>
            </a:fld>
            <a:endParaRPr lang="en-US"/>
          </a:p>
        </p:txBody>
      </p:sp>
      <p:sp>
        <p:nvSpPr>
          <p:cNvPr id="5" name="Footer Placeholder 4">
            <a:extLst>
              <a:ext uri="{FF2B5EF4-FFF2-40B4-BE49-F238E27FC236}">
                <a16:creationId xmlns:a16="http://schemas.microsoft.com/office/drawing/2014/main" id="{14522B70-384F-CB41-8255-2404FA36BF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B3B459-3E5C-0548-971B-5A689032DC61}"/>
              </a:ext>
            </a:extLst>
          </p:cNvPr>
          <p:cNvSpPr>
            <a:spLocks noGrp="1"/>
          </p:cNvSpPr>
          <p:nvPr>
            <p:ph type="sldNum" sz="quarter" idx="12"/>
          </p:nvPr>
        </p:nvSpPr>
        <p:spPr/>
        <p:txBody>
          <a:bodyPr/>
          <a:lstStyle/>
          <a:p>
            <a:fld id="{2C762C97-83EE-2848-94CB-CEF6E3A7D9B5}" type="slidenum">
              <a:rPr lang="en-US" smtClean="0"/>
              <a:t>‹#›</a:t>
            </a:fld>
            <a:endParaRPr lang="en-US"/>
          </a:p>
        </p:txBody>
      </p:sp>
    </p:spTree>
    <p:extLst>
      <p:ext uri="{BB962C8B-B14F-4D97-AF65-F5344CB8AC3E}">
        <p14:creationId xmlns:p14="http://schemas.microsoft.com/office/powerpoint/2010/main" val="3990087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D0E82-D8F7-DF44-B727-915699FF11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D74C48-19A8-9542-AD75-687521A6C3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CD1FD1-D5D7-0C42-97C7-030A0021492A}"/>
              </a:ext>
            </a:extLst>
          </p:cNvPr>
          <p:cNvSpPr>
            <a:spLocks noGrp="1"/>
          </p:cNvSpPr>
          <p:nvPr>
            <p:ph type="dt" sz="half" idx="10"/>
          </p:nvPr>
        </p:nvSpPr>
        <p:spPr/>
        <p:txBody>
          <a:bodyPr/>
          <a:lstStyle/>
          <a:p>
            <a:fld id="{B0012380-252E-A742-A283-86605F5F665F}" type="datetimeFigureOut">
              <a:rPr lang="en-US" smtClean="0"/>
              <a:t>10/17/25</a:t>
            </a:fld>
            <a:endParaRPr lang="en-US"/>
          </a:p>
        </p:txBody>
      </p:sp>
      <p:sp>
        <p:nvSpPr>
          <p:cNvPr id="5" name="Footer Placeholder 4">
            <a:extLst>
              <a:ext uri="{FF2B5EF4-FFF2-40B4-BE49-F238E27FC236}">
                <a16:creationId xmlns:a16="http://schemas.microsoft.com/office/drawing/2014/main" id="{04200F50-10FF-6E49-B019-83CA706383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C5FE0C-F42D-D745-BF3A-67CC9F56665F}"/>
              </a:ext>
            </a:extLst>
          </p:cNvPr>
          <p:cNvSpPr>
            <a:spLocks noGrp="1"/>
          </p:cNvSpPr>
          <p:nvPr>
            <p:ph type="sldNum" sz="quarter" idx="12"/>
          </p:nvPr>
        </p:nvSpPr>
        <p:spPr/>
        <p:txBody>
          <a:bodyPr/>
          <a:lstStyle/>
          <a:p>
            <a:fld id="{2C762C97-83EE-2848-94CB-CEF6E3A7D9B5}" type="slidenum">
              <a:rPr lang="en-US" smtClean="0"/>
              <a:t>‹#›</a:t>
            </a:fld>
            <a:endParaRPr lang="en-US"/>
          </a:p>
        </p:txBody>
      </p:sp>
    </p:spTree>
    <p:extLst>
      <p:ext uri="{BB962C8B-B14F-4D97-AF65-F5344CB8AC3E}">
        <p14:creationId xmlns:p14="http://schemas.microsoft.com/office/powerpoint/2010/main" val="1654332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43293-91D6-CD45-AD33-5A3EB11CE41C}"/>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032C25-21D2-674A-A52E-32FBE4099733}"/>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5473EB-21FC-1A45-89A3-766A233483EB}"/>
              </a:ext>
            </a:extLst>
          </p:cNvPr>
          <p:cNvSpPr>
            <a:spLocks noGrp="1"/>
          </p:cNvSpPr>
          <p:nvPr>
            <p:ph type="dt" sz="half" idx="10"/>
          </p:nvPr>
        </p:nvSpPr>
        <p:spPr/>
        <p:txBody>
          <a:bodyPr/>
          <a:lstStyle/>
          <a:p>
            <a:fld id="{B0012380-252E-A742-A283-86605F5F665F}" type="datetimeFigureOut">
              <a:rPr lang="en-US" smtClean="0"/>
              <a:t>10/17/25</a:t>
            </a:fld>
            <a:endParaRPr lang="en-US"/>
          </a:p>
        </p:txBody>
      </p:sp>
      <p:sp>
        <p:nvSpPr>
          <p:cNvPr id="5" name="Footer Placeholder 4">
            <a:extLst>
              <a:ext uri="{FF2B5EF4-FFF2-40B4-BE49-F238E27FC236}">
                <a16:creationId xmlns:a16="http://schemas.microsoft.com/office/drawing/2014/main" id="{29B73C81-6BBF-4949-994B-D965BA7DE3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35A186-8285-C640-A9C1-54976E8F05ED}"/>
              </a:ext>
            </a:extLst>
          </p:cNvPr>
          <p:cNvSpPr>
            <a:spLocks noGrp="1"/>
          </p:cNvSpPr>
          <p:nvPr>
            <p:ph type="sldNum" sz="quarter" idx="12"/>
          </p:nvPr>
        </p:nvSpPr>
        <p:spPr/>
        <p:txBody>
          <a:bodyPr/>
          <a:lstStyle/>
          <a:p>
            <a:fld id="{2C762C97-83EE-2848-94CB-CEF6E3A7D9B5}" type="slidenum">
              <a:rPr lang="en-US" smtClean="0"/>
              <a:t>‹#›</a:t>
            </a:fld>
            <a:endParaRPr lang="en-US"/>
          </a:p>
        </p:txBody>
      </p:sp>
    </p:spTree>
    <p:extLst>
      <p:ext uri="{BB962C8B-B14F-4D97-AF65-F5344CB8AC3E}">
        <p14:creationId xmlns:p14="http://schemas.microsoft.com/office/powerpoint/2010/main" val="4584284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11.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10.jpg"/><Relationship Id="rId5" Type="http://schemas.openxmlformats.org/officeDocument/2006/relationships/theme" Target="../theme/theme3.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28339"/>
            <a:ext cx="7772400" cy="857250"/>
          </a:xfrm>
          <a:prstGeom prst="rect">
            <a:avLst/>
          </a:prstGeom>
        </p:spPr>
        <p:txBody>
          <a:bodyPr vert="horz" lIns="0" tIns="45720" rIns="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5800" y="950321"/>
            <a:ext cx="7772400" cy="364430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400800" y="4812507"/>
            <a:ext cx="1981200" cy="273844"/>
          </a:xfrm>
          <a:prstGeom prst="rect">
            <a:avLst/>
          </a:prstGeom>
        </p:spPr>
        <p:txBody>
          <a:bodyPr vert="horz" lIns="0" tIns="45720" rIns="0" bIns="0" rtlCol="0" anchor="b" anchorCtr="0"/>
          <a:lstStyle>
            <a:lvl1pPr algn="r">
              <a:defRPr lang="en-US" sz="900" kern="1200" cap="all" spc="110" baseline="0" smtClean="0">
                <a:solidFill>
                  <a:srgbClr val="4D4D4D"/>
                </a:solidFill>
                <a:latin typeface="+mn-lt"/>
                <a:ea typeface="+mn-ea"/>
                <a:cs typeface="+mn-cs"/>
              </a:defRPr>
            </a:lvl1pPr>
          </a:lstStyle>
          <a:p>
            <a:fld id="{942120D2-3948-4F8F-BE5D-E7E7D97880B2}" type="datetime4">
              <a:rPr lang="en-US" smtClean="0"/>
              <a:pPr/>
              <a:t>October 17, 2025</a:t>
            </a:fld>
            <a:endParaRPr lang="en-US" dirty="0" err="1"/>
          </a:p>
        </p:txBody>
      </p:sp>
      <p:sp>
        <p:nvSpPr>
          <p:cNvPr id="5" name="Footer Placeholder 4"/>
          <p:cNvSpPr>
            <a:spLocks noGrp="1"/>
          </p:cNvSpPr>
          <p:nvPr>
            <p:ph type="ftr" sz="quarter" idx="3"/>
          </p:nvPr>
        </p:nvSpPr>
        <p:spPr>
          <a:xfrm>
            <a:off x="228600" y="4812507"/>
            <a:ext cx="2895600" cy="273844"/>
          </a:xfrm>
          <a:prstGeom prst="rect">
            <a:avLst/>
          </a:prstGeom>
        </p:spPr>
        <p:txBody>
          <a:bodyPr vert="horz" lIns="0" tIns="45720" rIns="0" bIns="0" rtlCol="0" anchor="b" anchorCtr="0"/>
          <a:lstStyle>
            <a:lvl1pPr algn="l">
              <a:defRPr sz="900" cap="all" spc="110" baseline="0">
                <a:solidFill>
                  <a:srgbClr val="4D4D4D"/>
                </a:solidFill>
              </a:defRPr>
            </a:lvl1pPr>
          </a:lstStyle>
          <a:p>
            <a:endParaRPr lang="en-US" dirty="0"/>
          </a:p>
        </p:txBody>
      </p:sp>
      <p:sp>
        <p:nvSpPr>
          <p:cNvPr id="6" name="Slide Number Placeholder 5"/>
          <p:cNvSpPr>
            <a:spLocks noGrp="1"/>
          </p:cNvSpPr>
          <p:nvPr>
            <p:ph type="sldNum" sz="quarter" idx="4"/>
          </p:nvPr>
        </p:nvSpPr>
        <p:spPr>
          <a:xfrm>
            <a:off x="8458200" y="4812507"/>
            <a:ext cx="457200" cy="273844"/>
          </a:xfrm>
          <a:prstGeom prst="rect">
            <a:avLst/>
          </a:prstGeom>
        </p:spPr>
        <p:txBody>
          <a:bodyPr vert="horz" lIns="0" tIns="45720" rIns="0" bIns="0" rtlCol="0" anchor="b" anchorCtr="0"/>
          <a:lstStyle>
            <a:lvl1pPr algn="r">
              <a:defRPr sz="1100" b="1" baseline="0">
                <a:solidFill>
                  <a:srgbClr val="4D4D4D"/>
                </a:solidFill>
              </a:defRPr>
            </a:lvl1pPr>
          </a:lstStyle>
          <a:p>
            <a:fld id="{1D72EBF8-7CF5-44B7-B2BF-E22DE4D0703D}"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9" r:id="rId5"/>
    <p:sldLayoutId id="2147483682" r:id="rId6"/>
  </p:sldLayoutIdLst>
  <p:hf sldNum="0" hdr="0" ftr="0" dt="0"/>
  <p:txStyles>
    <p:titleStyle>
      <a:lvl1pPr algn="l" defTabSz="914400" rtl="0" eaLnBrk="1" latinLnBrk="0" hangingPunct="1">
        <a:spcBef>
          <a:spcPct val="0"/>
        </a:spcBef>
        <a:buNone/>
        <a:defRPr sz="3200" kern="1200" cap="all" baseline="0">
          <a:solidFill>
            <a:srgbClr val="2090EB"/>
          </a:solidFill>
          <a:latin typeface="Calibri"/>
          <a:ea typeface="+mj-ea"/>
          <a:cs typeface="Calibr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bg1"/>
          </a:solidFill>
          <a:latin typeface="Calibri"/>
          <a:ea typeface="+mn-ea"/>
          <a:cs typeface="Calibri"/>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bg1"/>
          </a:solidFill>
          <a:latin typeface="Calibri"/>
          <a:ea typeface="+mn-ea"/>
          <a:cs typeface="Calibri"/>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bg1"/>
          </a:solidFill>
          <a:latin typeface="Calibri"/>
          <a:ea typeface="+mn-ea"/>
          <a:cs typeface="Calibri"/>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bg1"/>
          </a:solidFill>
          <a:latin typeface="Calibri"/>
          <a:ea typeface="+mn-ea"/>
          <a:cs typeface="Calibri"/>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bg1"/>
          </a:solidFill>
          <a:latin typeface="Calibri"/>
          <a:ea typeface="+mn-ea"/>
          <a:cs typeface="Calibri"/>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70249E-AD26-6249-B1B1-DCC8B23CB32E}"/>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0CE034-FC1F-314F-B089-49542F20D0B3}"/>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7961A4-E722-FB4D-B530-B3C7C138FE65}"/>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B0012380-252E-A742-A283-86605F5F665F}" type="datetimeFigureOut">
              <a:rPr lang="en-US" smtClean="0"/>
              <a:t>10/17/25</a:t>
            </a:fld>
            <a:endParaRPr lang="en-US"/>
          </a:p>
        </p:txBody>
      </p:sp>
      <p:sp>
        <p:nvSpPr>
          <p:cNvPr id="5" name="Footer Placeholder 4">
            <a:extLst>
              <a:ext uri="{FF2B5EF4-FFF2-40B4-BE49-F238E27FC236}">
                <a16:creationId xmlns:a16="http://schemas.microsoft.com/office/drawing/2014/main" id="{7836A003-A338-2640-BFE8-B0E5D5C8BF38}"/>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EA91F7-1D05-C04B-9EB4-95C2DC2C8BFB}"/>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2C762C97-83EE-2848-94CB-CEF6E3A7D9B5}" type="slidenum">
              <a:rPr lang="en-US" smtClean="0"/>
              <a:t>‹#›</a:t>
            </a:fld>
            <a:endParaRPr lang="en-US"/>
          </a:p>
        </p:txBody>
      </p:sp>
    </p:spTree>
    <p:extLst>
      <p:ext uri="{BB962C8B-B14F-4D97-AF65-F5344CB8AC3E}">
        <p14:creationId xmlns:p14="http://schemas.microsoft.com/office/powerpoint/2010/main" val="366355162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8" descr="nav-banner-bg.jpg"/>
          <p:cNvPicPr preferRelativeResize="0"/>
          <p:nvPr/>
        </p:nvPicPr>
        <p:blipFill rotWithShape="1">
          <a:blip r:embed="rId6">
            <a:alphaModFix/>
          </a:blip>
          <a:srcRect/>
          <a:stretch/>
        </p:blipFill>
        <p:spPr>
          <a:xfrm>
            <a:off x="0" y="4629675"/>
            <a:ext cx="9143999" cy="513825"/>
          </a:xfrm>
          <a:prstGeom prst="rect">
            <a:avLst/>
          </a:prstGeom>
          <a:noFill/>
          <a:ln>
            <a:noFill/>
          </a:ln>
        </p:spPr>
      </p:pic>
      <p:sp>
        <p:nvSpPr>
          <p:cNvPr id="11" name="Google Shape;11;p28"/>
          <p:cNvSpPr txBox="1">
            <a:spLocks noGrp="1"/>
          </p:cNvSpPr>
          <p:nvPr>
            <p:ph type="title"/>
          </p:nvPr>
        </p:nvSpPr>
        <p:spPr>
          <a:xfrm>
            <a:off x="685800" y="28339"/>
            <a:ext cx="7772400" cy="857250"/>
          </a:xfrm>
          <a:prstGeom prst="rect">
            <a:avLst/>
          </a:prstGeom>
          <a:noFill/>
          <a:ln>
            <a:noFill/>
          </a:ln>
        </p:spPr>
        <p:txBody>
          <a:bodyPr spcFirstLastPara="1" wrap="square" lIns="0" tIns="45700" rIns="0" bIns="45700" anchor="ctr" anchorCtr="0">
            <a:normAutofit/>
          </a:bodyPr>
          <a:lstStyle>
            <a:lvl1pPr marR="0" lvl="0" algn="l" rtl="0">
              <a:lnSpc>
                <a:spcPct val="100000"/>
              </a:lnSpc>
              <a:spcBef>
                <a:spcPts val="0"/>
              </a:spcBef>
              <a:spcAft>
                <a:spcPts val="0"/>
              </a:spcAft>
              <a:buClr>
                <a:srgbClr val="2090EB"/>
              </a:buClr>
              <a:buSzPts val="3200"/>
              <a:buFont typeface="Calibri"/>
              <a:buNone/>
              <a:defRPr sz="3200" b="0" i="0" u="none" strike="noStrike" cap="none">
                <a:solidFill>
                  <a:srgbClr val="2090E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12" name="Google Shape;12;p28"/>
          <p:cNvSpPr txBox="1">
            <a:spLocks noGrp="1"/>
          </p:cNvSpPr>
          <p:nvPr>
            <p:ph type="body" idx="1"/>
          </p:nvPr>
        </p:nvSpPr>
        <p:spPr>
          <a:xfrm>
            <a:off x="685800" y="950321"/>
            <a:ext cx="7772400" cy="3644302"/>
          </a:xfrm>
          <a:prstGeom prst="rect">
            <a:avLst/>
          </a:prstGeom>
          <a:noFill/>
          <a:ln>
            <a:noFill/>
          </a:ln>
        </p:spPr>
        <p:txBody>
          <a:bodyPr spcFirstLastPara="1" wrap="square" lIns="0" tIns="45700" rIns="0" bIns="45700" anchor="t" anchorCtr="0">
            <a:normAutofit/>
          </a:bodyPr>
          <a:lstStyle>
            <a:lvl1pPr marL="457200" marR="0" lvl="0" indent="-336550" algn="l" rtl="0">
              <a:lnSpc>
                <a:spcPct val="100000"/>
              </a:lnSpc>
              <a:spcBef>
                <a:spcPts val="700"/>
              </a:spcBef>
              <a:spcAft>
                <a:spcPts val="0"/>
              </a:spcAft>
              <a:buClr>
                <a:schemeClr val="accent1"/>
              </a:buClr>
              <a:buSzPts val="1700"/>
              <a:buFont typeface="Calibri"/>
              <a:buChar char="▶"/>
              <a:defRPr sz="2000" b="0" i="0" u="none" strike="noStrike" cap="none">
                <a:solidFill>
                  <a:schemeClr val="dk1"/>
                </a:solidFill>
                <a:latin typeface="Calibri"/>
                <a:ea typeface="Calibri"/>
                <a:cs typeface="Calibri"/>
                <a:sym typeface="Calibri"/>
              </a:defRPr>
            </a:lvl1pPr>
            <a:lvl2pPr marL="914400" marR="0" lvl="1" indent="-314960" algn="l" rtl="0">
              <a:lnSpc>
                <a:spcPct val="100000"/>
              </a:lnSpc>
              <a:spcBef>
                <a:spcPts val="700"/>
              </a:spcBef>
              <a:spcAft>
                <a:spcPts val="0"/>
              </a:spcAft>
              <a:buClr>
                <a:schemeClr val="accent1"/>
              </a:buClr>
              <a:buSzPts val="1360"/>
              <a:buFont typeface="Calibri"/>
              <a:buChar char="▶"/>
              <a:defRPr sz="1600" b="0" i="0" u="none" strike="noStrike" cap="none">
                <a:solidFill>
                  <a:schemeClr val="dk1"/>
                </a:solidFill>
                <a:latin typeface="Calibri"/>
                <a:ea typeface="Calibri"/>
                <a:cs typeface="Calibri"/>
                <a:sym typeface="Calibri"/>
              </a:defRPr>
            </a:lvl2pPr>
            <a:lvl3pPr marL="1371600" marR="0" lvl="2" indent="-304164" algn="l" rtl="0">
              <a:lnSpc>
                <a:spcPct val="100000"/>
              </a:lnSpc>
              <a:spcBef>
                <a:spcPts val="700"/>
              </a:spcBef>
              <a:spcAft>
                <a:spcPts val="0"/>
              </a:spcAft>
              <a:buClr>
                <a:schemeClr val="accent1"/>
              </a:buClr>
              <a:buSzPts val="1190"/>
              <a:buFont typeface="Calibri"/>
              <a:buChar char="▶"/>
              <a:defRPr sz="1400" b="0" i="0" u="none" strike="noStrike" cap="none">
                <a:solidFill>
                  <a:schemeClr val="dk1"/>
                </a:solidFill>
                <a:latin typeface="Calibri"/>
                <a:ea typeface="Calibri"/>
                <a:cs typeface="Calibri"/>
                <a:sym typeface="Calibri"/>
              </a:defRPr>
            </a:lvl3pPr>
            <a:lvl4pPr marL="1828800" marR="0" lvl="3" indent="-304164" algn="l" rtl="0">
              <a:lnSpc>
                <a:spcPct val="100000"/>
              </a:lnSpc>
              <a:spcBef>
                <a:spcPts val="700"/>
              </a:spcBef>
              <a:spcAft>
                <a:spcPts val="0"/>
              </a:spcAft>
              <a:buClr>
                <a:schemeClr val="accent1"/>
              </a:buClr>
              <a:buSzPts val="1190"/>
              <a:buFont typeface="Calibri"/>
              <a:buChar char="▶"/>
              <a:defRPr sz="1400" b="0" i="0" u="none" strike="noStrike" cap="none">
                <a:solidFill>
                  <a:schemeClr val="dk1"/>
                </a:solidFill>
                <a:latin typeface="Calibri"/>
                <a:ea typeface="Calibri"/>
                <a:cs typeface="Calibri"/>
                <a:sym typeface="Calibri"/>
              </a:defRPr>
            </a:lvl4pPr>
            <a:lvl5pPr marL="2286000" marR="0" lvl="4" indent="-304164" algn="l" rtl="0">
              <a:lnSpc>
                <a:spcPct val="100000"/>
              </a:lnSpc>
              <a:spcBef>
                <a:spcPts val="700"/>
              </a:spcBef>
              <a:spcAft>
                <a:spcPts val="0"/>
              </a:spcAft>
              <a:buClr>
                <a:schemeClr val="accent1"/>
              </a:buClr>
              <a:buSzPts val="1190"/>
              <a:buFont typeface="Calibri"/>
              <a:buChar char="▶"/>
              <a:defRPr sz="1400" b="0" i="0" u="none" strike="noStrike" cap="none">
                <a:solidFill>
                  <a:schemeClr val="dk1"/>
                </a:solidFill>
                <a:latin typeface="Calibri"/>
                <a:ea typeface="Calibri"/>
                <a:cs typeface="Calibri"/>
                <a:sym typeface="Calibri"/>
              </a:defRPr>
            </a:lvl5pPr>
            <a:lvl6pPr marL="2743200" marR="0" lvl="5" indent="-304164" algn="l" rtl="0">
              <a:lnSpc>
                <a:spcPct val="100000"/>
              </a:lnSpc>
              <a:spcBef>
                <a:spcPts val="700"/>
              </a:spcBef>
              <a:spcAft>
                <a:spcPts val="0"/>
              </a:spcAft>
              <a:buClr>
                <a:schemeClr val="accent1"/>
              </a:buClr>
              <a:buSzPts val="1190"/>
              <a:buFont typeface="Calibri"/>
              <a:buChar char="▶"/>
              <a:defRPr sz="1400" b="0" i="0" u="none" strike="noStrike" cap="none">
                <a:solidFill>
                  <a:schemeClr val="dk1"/>
                </a:solidFill>
                <a:latin typeface="Calibri"/>
                <a:ea typeface="Calibri"/>
                <a:cs typeface="Calibri"/>
                <a:sym typeface="Calibri"/>
              </a:defRPr>
            </a:lvl6pPr>
            <a:lvl7pPr marL="3200400" marR="0" lvl="6" indent="-304164" algn="l" rtl="0">
              <a:lnSpc>
                <a:spcPct val="100000"/>
              </a:lnSpc>
              <a:spcBef>
                <a:spcPts val="700"/>
              </a:spcBef>
              <a:spcAft>
                <a:spcPts val="0"/>
              </a:spcAft>
              <a:buClr>
                <a:schemeClr val="accent1"/>
              </a:buClr>
              <a:buSzPts val="1190"/>
              <a:buFont typeface="Calibri"/>
              <a:buChar char="▶"/>
              <a:defRPr sz="1400" b="0" i="0" u="none" strike="noStrike" cap="none">
                <a:solidFill>
                  <a:schemeClr val="dk1"/>
                </a:solidFill>
                <a:latin typeface="Calibri"/>
                <a:ea typeface="Calibri"/>
                <a:cs typeface="Calibri"/>
                <a:sym typeface="Calibri"/>
              </a:defRPr>
            </a:lvl7pPr>
            <a:lvl8pPr marL="3657600" marR="0" lvl="7" indent="-304165" algn="l" rtl="0">
              <a:lnSpc>
                <a:spcPct val="100000"/>
              </a:lnSpc>
              <a:spcBef>
                <a:spcPts val="700"/>
              </a:spcBef>
              <a:spcAft>
                <a:spcPts val="0"/>
              </a:spcAft>
              <a:buClr>
                <a:schemeClr val="accent1"/>
              </a:buClr>
              <a:buSzPts val="1190"/>
              <a:buFont typeface="Calibri"/>
              <a:buChar char="▶"/>
              <a:defRPr sz="1400" b="0" i="0" u="none" strike="noStrike" cap="none">
                <a:solidFill>
                  <a:schemeClr val="dk1"/>
                </a:solidFill>
                <a:latin typeface="Calibri"/>
                <a:ea typeface="Calibri"/>
                <a:cs typeface="Calibri"/>
                <a:sym typeface="Calibri"/>
              </a:defRPr>
            </a:lvl8pPr>
            <a:lvl9pPr marL="4114800" marR="0" lvl="8" indent="-304165" algn="l" rtl="0">
              <a:lnSpc>
                <a:spcPct val="100000"/>
              </a:lnSpc>
              <a:spcBef>
                <a:spcPts val="700"/>
              </a:spcBef>
              <a:spcAft>
                <a:spcPts val="0"/>
              </a:spcAft>
              <a:buClr>
                <a:schemeClr val="accent1"/>
              </a:buClr>
              <a:buSzPts val="1190"/>
              <a:buFont typeface="Calibri"/>
              <a:buChar char="▶"/>
              <a:defRPr sz="140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4" name="Google Shape;14;p28"/>
          <p:cNvSpPr txBox="1"/>
          <p:nvPr/>
        </p:nvSpPr>
        <p:spPr>
          <a:xfrm>
            <a:off x="1953800" y="4812507"/>
            <a:ext cx="24333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2090EB"/>
                </a:solidFill>
                <a:latin typeface="Gill Sans"/>
                <a:ea typeface="Gill Sans"/>
                <a:cs typeface="Gill Sans"/>
                <a:sym typeface="Gill Sans"/>
              </a:rPr>
              <a:t>www. chameleoncloud.org</a:t>
            </a:r>
            <a:endParaRPr sz="1200" b="0" i="0" u="none" strike="noStrike" cap="none">
              <a:solidFill>
                <a:srgbClr val="2090EB"/>
              </a:solidFill>
              <a:latin typeface="Gill Sans"/>
              <a:ea typeface="Gill Sans"/>
              <a:cs typeface="Gill Sans"/>
              <a:sym typeface="Gill Sans"/>
            </a:endParaRPr>
          </a:p>
        </p:txBody>
      </p:sp>
      <p:pic>
        <p:nvPicPr>
          <p:cNvPr id="15" name="Google Shape;15;p28" descr="Chameleon-WHITE.png"/>
          <p:cNvPicPr preferRelativeResize="0"/>
          <p:nvPr/>
        </p:nvPicPr>
        <p:blipFill rotWithShape="1">
          <a:blip r:embed="rId7">
            <a:alphaModFix/>
          </a:blip>
          <a:srcRect/>
          <a:stretch/>
        </p:blipFill>
        <p:spPr>
          <a:xfrm>
            <a:off x="0" y="4629683"/>
            <a:ext cx="2024846" cy="513818"/>
          </a:xfrm>
          <a:prstGeom prst="rect">
            <a:avLst/>
          </a:prstGeom>
          <a:noFill/>
          <a:ln>
            <a:noFill/>
          </a:ln>
        </p:spPr>
      </p:pic>
    </p:spTree>
    <p:extLst>
      <p:ext uri="{BB962C8B-B14F-4D97-AF65-F5344CB8AC3E}">
        <p14:creationId xmlns:p14="http://schemas.microsoft.com/office/powerpoint/2010/main" val="1351528190"/>
      </p:ext>
    </p:extLst>
  </p:cSld>
  <p:clrMap bg1="lt1" tx1="dk1" bg2="dk2" tx2="lt2" accent1="accent1" accent2="accent2" accent3="accent3" accent4="accent4" accent5="accent5" accent6="accent6" hlink="hlink" folHlink="folHlink"/>
  <p:sldLayoutIdLst>
    <p:sldLayoutId id="2147483685" r:id="rId1"/>
    <p:sldLayoutId id="2147483687" r:id="rId2"/>
    <p:sldLayoutId id="2147483688" r:id="rId3"/>
    <p:sldLayoutId id="2147483689"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jpg"/><Relationship Id="rId3" Type="http://schemas.openxmlformats.org/officeDocument/2006/relationships/image" Target="../media/image40.png"/><Relationship Id="rId7" Type="http://schemas.openxmlformats.org/officeDocument/2006/relationships/image" Target="../media/image44.jpg"/><Relationship Id="rId12" Type="http://schemas.openxmlformats.org/officeDocument/2006/relationships/image" Target="../media/image49.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3.jpg"/><Relationship Id="rId11" Type="http://schemas.openxmlformats.org/officeDocument/2006/relationships/image" Target="../media/image48.png"/><Relationship Id="rId5" Type="http://schemas.openxmlformats.org/officeDocument/2006/relationships/image" Target="../media/image42.jpg"/><Relationship Id="rId15" Type="http://schemas.openxmlformats.org/officeDocument/2006/relationships/image" Target="../media/image52.png"/><Relationship Id="rId10" Type="http://schemas.openxmlformats.org/officeDocument/2006/relationships/image" Target="../media/image47.jpg"/><Relationship Id="rId4" Type="http://schemas.openxmlformats.org/officeDocument/2006/relationships/image" Target="../media/image41.jpg"/><Relationship Id="rId9" Type="http://schemas.openxmlformats.org/officeDocument/2006/relationships/image" Target="../media/image46.png"/><Relationship Id="rId1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57.sv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sv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g"/></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hyperlink" Target="https://pixabay.com/en/hexagon-diamond-help-support-1744701/"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 </a:t>
            </a:r>
          </a:p>
        </p:txBody>
      </p:sp>
      <p:sp>
        <p:nvSpPr>
          <p:cNvPr id="4" name="Title 1"/>
          <p:cNvSpPr txBox="1">
            <a:spLocks/>
          </p:cNvSpPr>
          <p:nvPr/>
        </p:nvSpPr>
        <p:spPr>
          <a:xfrm>
            <a:off x="907951" y="1762881"/>
            <a:ext cx="7883582" cy="512186"/>
          </a:xfrm>
          <a:prstGeom prst="rect">
            <a:avLst/>
          </a:prstGeom>
        </p:spPr>
        <p:txBody>
          <a:bodyPr vert="horz" lIns="0" tIns="45720" rIns="0" bIns="45720" rtlCol="0" anchor="b" anchorCtr="0">
            <a:noAutofit/>
          </a:bodyPr>
          <a:lstStyle>
            <a:lvl1pPr algn="l" defTabSz="914400" rtl="0" eaLnBrk="1" latinLnBrk="0" hangingPunct="1">
              <a:spcBef>
                <a:spcPct val="0"/>
              </a:spcBef>
              <a:buNone/>
              <a:defRPr sz="3600" kern="1200" cap="all" baseline="0">
                <a:solidFill>
                  <a:srgbClr val="2090EB"/>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t>Introduction to Chameleon</a:t>
            </a:r>
          </a:p>
        </p:txBody>
      </p:sp>
      <p:sp>
        <p:nvSpPr>
          <p:cNvPr id="5" name="Subtitle 2"/>
          <p:cNvSpPr txBox="1">
            <a:spLocks/>
          </p:cNvSpPr>
          <p:nvPr/>
        </p:nvSpPr>
        <p:spPr>
          <a:xfrm>
            <a:off x="907951" y="2330255"/>
            <a:ext cx="7582793" cy="1588544"/>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700"/>
              </a:spcBef>
              <a:buClr>
                <a:schemeClr val="accent1"/>
              </a:buClr>
              <a:buSzPct val="85000"/>
              <a:buFont typeface="Wingdings 3" pitchFamily="18" charset="2"/>
              <a:buNone/>
              <a:defRPr sz="2000" kern="1200" baseline="0">
                <a:solidFill>
                  <a:schemeClr val="tx2">
                    <a:lumMod val="50000"/>
                  </a:schemeClr>
                </a:solidFill>
                <a:latin typeface="+mj-lt"/>
                <a:ea typeface="+mn-ea"/>
                <a:cs typeface="+mn-cs"/>
              </a:defRPr>
            </a:lvl1pPr>
            <a:lvl2pPr marL="457200" indent="0" algn="ctr" defTabSz="914400" rtl="0" eaLnBrk="1" latinLnBrk="0" hangingPunct="1">
              <a:lnSpc>
                <a:spcPct val="100000"/>
              </a:lnSpc>
              <a:spcBef>
                <a:spcPts val="700"/>
              </a:spcBef>
              <a:buClr>
                <a:schemeClr val="accent1"/>
              </a:buClr>
              <a:buSzPct val="85000"/>
              <a:buFont typeface="Wingdings 3" pitchFamily="18" charset="2"/>
              <a:buNone/>
              <a:defRPr sz="1600" kern="120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ts val="700"/>
              </a:spcBef>
              <a:buClr>
                <a:schemeClr val="accent1"/>
              </a:buClr>
              <a:buSzPct val="85000"/>
              <a:buFont typeface="Wingdings 3" pitchFamily="18" charset="2"/>
              <a:buNone/>
              <a:defRPr sz="1400" kern="120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ts val="700"/>
              </a:spcBef>
              <a:buClr>
                <a:schemeClr val="accent1"/>
              </a:buClr>
              <a:buSzPct val="85000"/>
              <a:buFont typeface="Wingdings 3" pitchFamily="18" charset="2"/>
              <a:buNone/>
              <a:defRPr sz="1400" kern="120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ts val="700"/>
              </a:spcBef>
              <a:buClr>
                <a:schemeClr val="accent1"/>
              </a:buClr>
              <a:buSzPct val="85000"/>
              <a:buFont typeface="Wingdings 3" pitchFamily="18" charset="2"/>
              <a:buNone/>
              <a:defRPr sz="1400" kern="120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ts val="700"/>
              </a:spcBef>
              <a:buClr>
                <a:schemeClr val="accent1"/>
              </a:buClr>
              <a:buSzPct val="85000"/>
              <a:buFont typeface="Wingdings 3"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ts val="700"/>
              </a:spcBef>
              <a:buClr>
                <a:schemeClr val="accent1"/>
              </a:buClr>
              <a:buSzPct val="85000"/>
              <a:buFont typeface="Wingdings 3"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ts val="700"/>
              </a:spcBef>
              <a:buClr>
                <a:schemeClr val="accent1"/>
              </a:buClr>
              <a:buSzPct val="85000"/>
              <a:buFont typeface="Wingdings 3"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ts val="700"/>
              </a:spcBef>
              <a:buClr>
                <a:schemeClr val="accent1"/>
              </a:buClr>
              <a:buSzPct val="85000"/>
              <a:buFont typeface="Wingdings 3" pitchFamily="18" charset="2"/>
              <a:buNone/>
              <a:defRPr sz="1400" kern="1200">
                <a:solidFill>
                  <a:schemeClr val="tx1">
                    <a:tint val="75000"/>
                  </a:schemeClr>
                </a:solidFill>
                <a:latin typeface="+mn-lt"/>
                <a:ea typeface="+mn-ea"/>
                <a:cs typeface="+mn-cs"/>
              </a:defRPr>
            </a:lvl9pPr>
          </a:lstStyle>
          <a:p>
            <a:r>
              <a:rPr lang="en-US" sz="1600" b="1" dirty="0">
                <a:solidFill>
                  <a:schemeClr val="bg1">
                    <a:lumMod val="50000"/>
                    <a:lumOff val="50000"/>
                  </a:schemeClr>
                </a:solidFill>
              </a:rPr>
              <a:t>Marc Richardson</a:t>
            </a:r>
          </a:p>
          <a:p>
            <a:r>
              <a:rPr lang="en-US" sz="1600" dirty="0">
                <a:solidFill>
                  <a:schemeClr val="bg1">
                    <a:lumMod val="50000"/>
                    <a:lumOff val="50000"/>
                  </a:schemeClr>
                </a:solidFill>
              </a:rPr>
              <a:t>CS Department, University of Chicago</a:t>
            </a:r>
          </a:p>
          <a:p>
            <a:r>
              <a:rPr lang="en-US" sz="1600" i="1" dirty="0" err="1">
                <a:solidFill>
                  <a:schemeClr val="bg1">
                    <a:lumMod val="50000"/>
                    <a:lumOff val="50000"/>
                  </a:schemeClr>
                </a:solidFill>
              </a:rPr>
              <a:t>mtrichardson@uchicago.edu</a:t>
            </a:r>
            <a:endParaRPr lang="en-US" sz="1600" i="1" dirty="0">
              <a:solidFill>
                <a:schemeClr val="bg1">
                  <a:lumMod val="50000"/>
                  <a:lumOff val="50000"/>
                </a:schemeClr>
              </a:solidFill>
            </a:endParaRPr>
          </a:p>
        </p:txBody>
      </p:sp>
      <p:sp>
        <p:nvSpPr>
          <p:cNvPr id="6" name="Subtitle 2">
            <a:extLst>
              <a:ext uri="{FF2B5EF4-FFF2-40B4-BE49-F238E27FC236}">
                <a16:creationId xmlns:a16="http://schemas.microsoft.com/office/drawing/2014/main" id="{B1C3F534-C3D9-0A44-9F53-14568BFDFA96}"/>
              </a:ext>
            </a:extLst>
          </p:cNvPr>
          <p:cNvSpPr txBox="1">
            <a:spLocks/>
          </p:cNvSpPr>
          <p:nvPr/>
        </p:nvSpPr>
        <p:spPr>
          <a:xfrm>
            <a:off x="907951" y="3737769"/>
            <a:ext cx="7175698" cy="538953"/>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700"/>
              </a:spcBef>
              <a:buClr>
                <a:schemeClr val="accent1"/>
              </a:buClr>
              <a:buSzPct val="85000"/>
              <a:buFont typeface="Wingdings 3" pitchFamily="18" charset="2"/>
              <a:buNone/>
              <a:defRPr sz="2000" kern="1200" baseline="0">
                <a:solidFill>
                  <a:schemeClr val="tx2">
                    <a:lumMod val="50000"/>
                  </a:schemeClr>
                </a:solidFill>
                <a:latin typeface="+mj-lt"/>
                <a:ea typeface="+mn-ea"/>
                <a:cs typeface="+mn-cs"/>
              </a:defRPr>
            </a:lvl1pPr>
            <a:lvl2pPr marL="457200" indent="0" algn="ctr" defTabSz="914400" rtl="0" eaLnBrk="1" latinLnBrk="0" hangingPunct="1">
              <a:lnSpc>
                <a:spcPct val="100000"/>
              </a:lnSpc>
              <a:spcBef>
                <a:spcPts val="700"/>
              </a:spcBef>
              <a:buClr>
                <a:schemeClr val="accent1"/>
              </a:buClr>
              <a:buSzPct val="85000"/>
              <a:buFont typeface="Wingdings 3" pitchFamily="18" charset="2"/>
              <a:buNone/>
              <a:defRPr sz="1600" kern="120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ts val="700"/>
              </a:spcBef>
              <a:buClr>
                <a:schemeClr val="accent1"/>
              </a:buClr>
              <a:buSzPct val="85000"/>
              <a:buFont typeface="Wingdings 3" pitchFamily="18" charset="2"/>
              <a:buNone/>
              <a:defRPr sz="1400" kern="120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ts val="700"/>
              </a:spcBef>
              <a:buClr>
                <a:schemeClr val="accent1"/>
              </a:buClr>
              <a:buSzPct val="85000"/>
              <a:buFont typeface="Wingdings 3" pitchFamily="18" charset="2"/>
              <a:buNone/>
              <a:defRPr sz="1400" kern="120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ts val="700"/>
              </a:spcBef>
              <a:buClr>
                <a:schemeClr val="accent1"/>
              </a:buClr>
              <a:buSzPct val="85000"/>
              <a:buFont typeface="Wingdings 3" pitchFamily="18" charset="2"/>
              <a:buNone/>
              <a:defRPr sz="1400" kern="120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ts val="700"/>
              </a:spcBef>
              <a:buClr>
                <a:schemeClr val="accent1"/>
              </a:buClr>
              <a:buSzPct val="85000"/>
              <a:buFont typeface="Wingdings 3"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ts val="700"/>
              </a:spcBef>
              <a:buClr>
                <a:schemeClr val="accent1"/>
              </a:buClr>
              <a:buSzPct val="85000"/>
              <a:buFont typeface="Wingdings 3"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ts val="700"/>
              </a:spcBef>
              <a:buClr>
                <a:schemeClr val="accent1"/>
              </a:buClr>
              <a:buSzPct val="85000"/>
              <a:buFont typeface="Wingdings 3"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ts val="700"/>
              </a:spcBef>
              <a:buClr>
                <a:schemeClr val="accent1"/>
              </a:buClr>
              <a:buSzPct val="85000"/>
              <a:buFont typeface="Wingdings 3" pitchFamily="18" charset="2"/>
              <a:buNone/>
              <a:defRPr sz="1400" kern="1200">
                <a:solidFill>
                  <a:schemeClr val="tx1">
                    <a:tint val="75000"/>
                  </a:schemeClr>
                </a:solidFill>
                <a:latin typeface="+mn-lt"/>
                <a:ea typeface="+mn-ea"/>
                <a:cs typeface="+mn-cs"/>
              </a:defRPr>
            </a:lvl9pPr>
          </a:lstStyle>
          <a:p>
            <a:r>
              <a:rPr lang="en-US" sz="1600" b="1" dirty="0">
                <a:solidFill>
                  <a:schemeClr val="bg1">
                    <a:lumMod val="50000"/>
                    <a:lumOff val="50000"/>
                  </a:schemeClr>
                </a:solidFill>
              </a:rPr>
              <a:t>Webinar Series – Oct. 21, 2025</a:t>
            </a:r>
          </a:p>
        </p:txBody>
      </p:sp>
    </p:spTree>
    <p:extLst>
      <p:ext uri="{BB962C8B-B14F-4D97-AF65-F5344CB8AC3E}">
        <p14:creationId xmlns:p14="http://schemas.microsoft.com/office/powerpoint/2010/main" val="3951561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5"/>
          <p:cNvSpPr/>
          <p:nvPr/>
        </p:nvSpPr>
        <p:spPr>
          <a:xfrm>
            <a:off x="7461970" y="2057124"/>
            <a:ext cx="1510663" cy="1032405"/>
          </a:xfrm>
          <a:prstGeom prst="roundRect">
            <a:avLst>
              <a:gd name="adj" fmla="val 14713"/>
            </a:avLst>
          </a:prstGeom>
          <a:solidFill>
            <a:srgbClr val="E9E9E9"/>
          </a:solidFill>
          <a:ln w="9525" cap="flat" cmpd="sng">
            <a:solidFill>
              <a:srgbClr val="4A7DBB"/>
            </a:solidFill>
            <a:prstDash val="solid"/>
            <a:round/>
            <a:headEnd type="none" w="sm" len="sm"/>
            <a:tailEnd type="none" w="sm" len="sm"/>
          </a:ln>
          <a:effectLst>
            <a:outerShdw blurRad="38100" dist="23000" dir="5400000" algn="ctr" rotWithShape="0">
              <a:schemeClr val="dk2">
                <a:alpha val="34509"/>
              </a:schemeClr>
            </a:outerShdw>
          </a:effectLst>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Chameleon Volunteer Sites </a:t>
            </a:r>
            <a:endParaRPr sz="1400" b="0" i="0" u="none" strike="noStrike" cap="none">
              <a:solidFill>
                <a:srgbClr val="000000"/>
              </a:solidFill>
              <a:latin typeface="Arial"/>
              <a:ea typeface="Arial"/>
              <a:cs typeface="Arial"/>
              <a:sym typeface="Arial"/>
            </a:endParaRPr>
          </a:p>
        </p:txBody>
      </p:sp>
      <p:cxnSp>
        <p:nvCxnSpPr>
          <p:cNvPr id="184" name="Google Shape;184;p5"/>
          <p:cNvCxnSpPr/>
          <p:nvPr/>
        </p:nvCxnSpPr>
        <p:spPr>
          <a:xfrm rot="10800000" flipH="1">
            <a:off x="438139" y="3018829"/>
            <a:ext cx="6595009" cy="19901"/>
          </a:xfrm>
          <a:prstGeom prst="straightConnector1">
            <a:avLst/>
          </a:prstGeom>
          <a:noFill/>
          <a:ln w="25400" cap="flat" cmpd="sng">
            <a:solidFill>
              <a:srgbClr val="4C4C4C"/>
            </a:solidFill>
            <a:prstDash val="dot"/>
            <a:round/>
            <a:headEnd type="none" w="sm" len="sm"/>
            <a:tailEnd type="none" w="sm" len="sm"/>
          </a:ln>
          <a:effectLst>
            <a:outerShdw blurRad="38100" dist="19999" dir="5400000" algn="ctr" rotWithShape="0">
              <a:schemeClr val="dk2">
                <a:alpha val="37254"/>
              </a:schemeClr>
            </a:outerShdw>
          </a:effectLst>
        </p:spPr>
      </p:cxnSp>
      <p:sp>
        <p:nvSpPr>
          <p:cNvPr id="185" name="Google Shape;185;p5"/>
          <p:cNvSpPr txBox="1">
            <a:spLocks noGrp="1"/>
          </p:cNvSpPr>
          <p:nvPr>
            <p:ph type="title"/>
          </p:nvPr>
        </p:nvSpPr>
        <p:spPr>
          <a:xfrm>
            <a:off x="501720" y="67159"/>
            <a:ext cx="7772400" cy="857250"/>
          </a:xfrm>
          <a:prstGeom prst="rect">
            <a:avLst/>
          </a:prstGeom>
          <a:noFill/>
          <a:ln>
            <a:noFill/>
          </a:ln>
        </p:spPr>
        <p:txBody>
          <a:bodyPr spcFirstLastPara="1" wrap="square" lIns="0" tIns="45700" rIns="0" bIns="45700" anchor="ctr" anchorCtr="0">
            <a:normAutofit/>
          </a:bodyPr>
          <a:lstStyle/>
          <a:p>
            <a:pPr marL="0" lvl="0" indent="0" algn="l" rtl="0">
              <a:lnSpc>
                <a:spcPct val="100000"/>
              </a:lnSpc>
              <a:spcBef>
                <a:spcPts val="0"/>
              </a:spcBef>
              <a:spcAft>
                <a:spcPts val="0"/>
              </a:spcAft>
              <a:buClr>
                <a:srgbClr val="2090EB"/>
              </a:buClr>
              <a:buSzPts val="3200"/>
              <a:buFont typeface="Calibri"/>
              <a:buNone/>
            </a:pPr>
            <a:r>
              <a:rPr lang="en-US"/>
              <a:t>Chameleon Hardware</a:t>
            </a:r>
            <a:endParaRPr/>
          </a:p>
        </p:txBody>
      </p:sp>
      <p:sp>
        <p:nvSpPr>
          <p:cNvPr id="186" name="Google Shape;186;p5"/>
          <p:cNvSpPr/>
          <p:nvPr/>
        </p:nvSpPr>
        <p:spPr>
          <a:xfrm>
            <a:off x="5801374" y="2575988"/>
            <a:ext cx="1309886" cy="896938"/>
          </a:xfrm>
          <a:prstGeom prst="roundRect">
            <a:avLst>
              <a:gd name="adj" fmla="val 16667"/>
            </a:avLst>
          </a:prstGeom>
          <a:solidFill>
            <a:srgbClr val="FDE89E"/>
          </a:solidFill>
          <a:ln>
            <a:noFill/>
          </a:ln>
          <a:effectLst>
            <a:outerShdw blurRad="38100" dist="23000" dir="5400000" algn="ctr" rotWithShape="0">
              <a:schemeClr val="dk2">
                <a:alpha val="34509"/>
              </a:schemeClr>
            </a:outerShdw>
          </a:effectLst>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333333"/>
                </a:solidFill>
                <a:latin typeface="Calibri"/>
                <a:ea typeface="Calibri"/>
                <a:cs typeface="Calibri"/>
                <a:sym typeface="Calibri"/>
              </a:rPr>
              <a:t>Network</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333333"/>
                </a:solidFill>
                <a:latin typeface="Calibri"/>
                <a:ea typeface="Calibri"/>
                <a:cs typeface="Calibri"/>
                <a:sym typeface="Calibri"/>
              </a:rPr>
              <a:t>100Gbps public network</a:t>
            </a:r>
            <a:endParaRPr sz="1600" b="0" i="0" u="none" strike="noStrike" cap="none">
              <a:solidFill>
                <a:srgbClr val="333333"/>
              </a:solidFill>
              <a:latin typeface="Calibri"/>
              <a:ea typeface="Calibri"/>
              <a:cs typeface="Calibri"/>
              <a:sym typeface="Calibri"/>
            </a:endParaRPr>
          </a:p>
        </p:txBody>
      </p:sp>
      <p:sp>
        <p:nvSpPr>
          <p:cNvPr id="187" name="Google Shape;187;p5"/>
          <p:cNvSpPr/>
          <p:nvPr/>
        </p:nvSpPr>
        <p:spPr>
          <a:xfrm>
            <a:off x="5818539" y="3625124"/>
            <a:ext cx="1275556" cy="887119"/>
          </a:xfrm>
          <a:prstGeom prst="rect">
            <a:avLst/>
          </a:prstGeom>
          <a:solidFill>
            <a:srgbClr val="B6E774"/>
          </a:solidFill>
          <a:ln>
            <a:noFill/>
          </a:ln>
        </p:spPr>
        <p:txBody>
          <a:bodyPr spcFirstLastPara="1" wrap="square" lIns="165100" tIns="165100" rIns="165100" bIns="1651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595959"/>
                </a:solidFill>
                <a:latin typeface="Calibri"/>
                <a:ea typeface="Calibri"/>
                <a:cs typeface="Calibri"/>
                <a:sym typeface="Calibri"/>
              </a:rPr>
              <a:t>Storage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595959"/>
                </a:solidFill>
                <a:latin typeface="Calibri"/>
                <a:ea typeface="Calibri"/>
                <a:cs typeface="Calibri"/>
                <a:sym typeface="Calibri"/>
              </a:rPr>
              <a:t>~3.5PB</a:t>
            </a:r>
            <a:endParaRPr sz="1400" b="0" i="0" u="none" strike="noStrike" cap="none">
              <a:solidFill>
                <a:srgbClr val="000000"/>
              </a:solidFill>
              <a:latin typeface="Arial"/>
              <a:ea typeface="Arial"/>
              <a:cs typeface="Arial"/>
              <a:sym typeface="Arial"/>
            </a:endParaRPr>
          </a:p>
        </p:txBody>
      </p:sp>
      <p:sp>
        <p:nvSpPr>
          <p:cNvPr id="188" name="Google Shape;188;p5"/>
          <p:cNvSpPr/>
          <p:nvPr/>
        </p:nvSpPr>
        <p:spPr>
          <a:xfrm>
            <a:off x="5818539" y="1565780"/>
            <a:ext cx="1275556" cy="857250"/>
          </a:xfrm>
          <a:prstGeom prst="rect">
            <a:avLst/>
          </a:prstGeom>
          <a:solidFill>
            <a:srgbClr val="B6E774"/>
          </a:solidFill>
          <a:ln>
            <a:noFill/>
          </a:ln>
        </p:spPr>
        <p:txBody>
          <a:bodyPr spcFirstLastPara="1" wrap="square" lIns="165100" tIns="165100" rIns="165100" bIns="1651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595959"/>
                </a:solidFill>
                <a:latin typeface="Calibri"/>
                <a:ea typeface="Calibri"/>
                <a:cs typeface="Calibri"/>
                <a:sym typeface="Calibri"/>
              </a:rPr>
              <a:t>Storage</a:t>
            </a:r>
            <a:endParaRPr sz="2200" b="0" i="0" u="none" strike="noStrike" cap="none">
              <a:solidFill>
                <a:srgbClr val="595959"/>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595959"/>
                </a:solidFill>
                <a:latin typeface="Calibri"/>
                <a:ea typeface="Calibri"/>
                <a:cs typeface="Calibri"/>
                <a:sym typeface="Calibri"/>
              </a:rPr>
              <a:t>~0.5 PB</a:t>
            </a:r>
            <a:endParaRPr sz="1400" b="0" i="0" u="none" strike="noStrike" cap="none">
              <a:solidFill>
                <a:srgbClr val="595959"/>
              </a:solidFill>
              <a:latin typeface="Calibri"/>
              <a:ea typeface="Calibri"/>
              <a:cs typeface="Calibri"/>
              <a:sym typeface="Calibri"/>
            </a:endParaRPr>
          </a:p>
        </p:txBody>
      </p:sp>
      <p:sp>
        <p:nvSpPr>
          <p:cNvPr id="189" name="Google Shape;189;p5"/>
          <p:cNvSpPr/>
          <p:nvPr/>
        </p:nvSpPr>
        <p:spPr>
          <a:xfrm>
            <a:off x="824089" y="867127"/>
            <a:ext cx="4589103" cy="1200158"/>
          </a:xfrm>
          <a:prstGeom prst="roundRect">
            <a:avLst>
              <a:gd name="adj" fmla="val 16667"/>
            </a:avLst>
          </a:prstGeom>
          <a:solidFill>
            <a:srgbClr val="C7EDFF"/>
          </a:solidFill>
          <a:ln w="9525" cap="flat" cmpd="sng">
            <a:solidFill>
              <a:srgbClr val="4A7DBB"/>
            </a:solidFill>
            <a:prstDash val="solid"/>
            <a:round/>
            <a:headEnd type="none" w="sm" len="sm"/>
            <a:tailEnd type="none" w="sm" len="sm"/>
          </a:ln>
          <a:effectLst>
            <a:outerShdw blurRad="38100" dist="23000" dir="5400000" algn="ctr" rotWithShape="0">
              <a:schemeClr val="dk2">
                <a:alpha val="34509"/>
              </a:schemeClr>
            </a:outerShdw>
          </a:effectLst>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90" name="Google Shape;190;p5"/>
          <p:cNvSpPr/>
          <p:nvPr/>
        </p:nvSpPr>
        <p:spPr>
          <a:xfrm>
            <a:off x="824089" y="856967"/>
            <a:ext cx="4589103" cy="1200158"/>
          </a:xfrm>
          <a:prstGeom prst="rect">
            <a:avLst/>
          </a:prstGeom>
          <a:no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Gill Sans"/>
                <a:ea typeface="Gill Sans"/>
                <a:cs typeface="Gill Sans"/>
                <a:sym typeface="Gill Sans"/>
              </a:rPr>
              <a:t>CHI@UC</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Gill Sans"/>
                <a:ea typeface="Gill Sans"/>
                <a:cs typeface="Gill Sans"/>
                <a:sym typeface="Gill Sans"/>
              </a:rPr>
              <a:t>Skylake, </a:t>
            </a:r>
            <a:r>
              <a:rPr lang="en-US" sz="1400" b="0" i="0" u="none" strike="noStrike" cap="none" dirty="0" err="1">
                <a:solidFill>
                  <a:schemeClr val="dk1"/>
                </a:solidFill>
                <a:latin typeface="Gill Sans"/>
                <a:ea typeface="Gill Sans"/>
                <a:cs typeface="Gill Sans"/>
                <a:sym typeface="Gill Sans"/>
              </a:rPr>
              <a:t>CascadeLake</a:t>
            </a:r>
            <a:r>
              <a:rPr lang="en-US" sz="1400" b="0" i="0" u="none" strike="noStrike" cap="none" dirty="0">
                <a:solidFill>
                  <a:schemeClr val="dk1"/>
                </a:solidFill>
                <a:latin typeface="Gill Sans"/>
                <a:ea typeface="Gill Sans"/>
                <a:cs typeface="Gill Sans"/>
                <a:sym typeface="Gill Sans"/>
              </a:rPr>
              <a:t>, </a:t>
            </a:r>
            <a:r>
              <a:rPr lang="en-US" sz="1400" b="0" i="0" u="none" strike="noStrike" cap="none" dirty="0" err="1">
                <a:solidFill>
                  <a:schemeClr val="dk1"/>
                </a:solidFill>
                <a:latin typeface="Gill Sans"/>
                <a:ea typeface="Gill Sans"/>
                <a:cs typeface="Gill Sans"/>
                <a:sym typeface="Gill Sans"/>
              </a:rPr>
              <a:t>IceLake</a:t>
            </a:r>
            <a:r>
              <a:rPr lang="en-US" sz="1400" b="0" i="0" u="none" strike="noStrike" cap="none" dirty="0">
                <a:solidFill>
                  <a:schemeClr val="dk1"/>
                </a:solidFill>
                <a:latin typeface="Gill Sans"/>
                <a:ea typeface="Gill Sans"/>
                <a:cs typeface="Gill Sans"/>
                <a:sym typeface="Gill Sans"/>
              </a:rPr>
              <a:t>, AMD nodes, and </a:t>
            </a:r>
            <a:r>
              <a:rPr lang="en-US" sz="1400" b="0" i="0" u="none" strike="noStrike" cap="none" dirty="0" err="1">
                <a:solidFill>
                  <a:schemeClr val="dk1"/>
                </a:solidFill>
                <a:latin typeface="Gill Sans"/>
                <a:ea typeface="Gill Sans"/>
                <a:cs typeface="Gill Sans"/>
                <a:sym typeface="Gill Sans"/>
              </a:rPr>
              <a:t>GigaIO</a:t>
            </a:r>
            <a:r>
              <a:rPr lang="en-US" sz="1400" b="0" i="0" u="none" strike="noStrike" cap="none" dirty="0">
                <a:solidFill>
                  <a:schemeClr val="dk1"/>
                </a:solidFill>
                <a:latin typeface="Gill Sans"/>
                <a:ea typeface="Gill Sans"/>
                <a:cs typeface="Gill Sans"/>
                <a:sym typeface="Gill Sans"/>
              </a:rPr>
              <a:t>  </a:t>
            </a:r>
            <a:br>
              <a:rPr lang="en-US" sz="1400" b="0" i="0" u="none" strike="noStrike" cap="none" dirty="0">
                <a:solidFill>
                  <a:schemeClr val="dk1"/>
                </a:solidFill>
                <a:latin typeface="Gill Sans"/>
                <a:ea typeface="Gill Sans"/>
                <a:cs typeface="Gill Sans"/>
                <a:sym typeface="Gill Sans"/>
              </a:rPr>
            </a:br>
            <a:r>
              <a:rPr lang="en-US" sz="1400" b="0" i="0" u="none" strike="noStrike" cap="none" dirty="0">
                <a:solidFill>
                  <a:schemeClr val="dk1"/>
                </a:solidFill>
                <a:latin typeface="Gill Sans"/>
                <a:ea typeface="Gill Sans"/>
                <a:cs typeface="Gill Sans"/>
                <a:sym typeface="Gill Sans"/>
              </a:rPr>
              <a:t>GPUs (A100, V100, RTX6000), FPGAs (Xilinx Alveo U280)</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Gill Sans"/>
                <a:ea typeface="Gill Sans"/>
                <a:cs typeface="Gill Sans"/>
                <a:sym typeface="Gill Sans"/>
              </a:rPr>
              <a:t>Storage (</a:t>
            </a:r>
            <a:r>
              <a:rPr lang="en-US" sz="1400" b="0" i="0" u="none" strike="noStrike" cap="none" dirty="0" err="1">
                <a:solidFill>
                  <a:schemeClr val="dk1"/>
                </a:solidFill>
                <a:latin typeface="Gill Sans"/>
                <a:ea typeface="Gill Sans"/>
                <a:cs typeface="Gill Sans"/>
                <a:sym typeface="Gill Sans"/>
              </a:rPr>
              <a:t>NVMe</a:t>
            </a:r>
            <a:r>
              <a:rPr lang="en-US" sz="1400" b="0" i="0" u="none" strike="noStrike" cap="none" dirty="0">
                <a:solidFill>
                  <a:schemeClr val="dk1"/>
                </a:solidFill>
                <a:latin typeface="Gill Sans"/>
                <a:ea typeface="Gill Sans"/>
                <a:cs typeface="Gill Sans"/>
                <a:sym typeface="Gill Sans"/>
              </a:rPr>
              <a:t> SSD, NVDIMM)</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Gill Sans"/>
                <a:ea typeface="Gill Sans"/>
                <a:cs typeface="Gill Sans"/>
                <a:sym typeface="Gill Sans"/>
              </a:rPr>
              <a:t>Network (Corsa SDN, 25G Ethernet, 200G InfiniBand)</a:t>
            </a:r>
            <a:endParaRPr sz="1400" b="0" i="0" u="none" strike="noStrike" cap="none" dirty="0">
              <a:solidFill>
                <a:schemeClr val="dk1"/>
              </a:solidFill>
              <a:latin typeface="Calibri"/>
              <a:ea typeface="Calibri"/>
              <a:cs typeface="Calibri"/>
              <a:sym typeface="Calibri"/>
            </a:endParaRPr>
          </a:p>
        </p:txBody>
      </p:sp>
      <p:sp>
        <p:nvSpPr>
          <p:cNvPr id="191" name="Google Shape;191;p5"/>
          <p:cNvSpPr/>
          <p:nvPr/>
        </p:nvSpPr>
        <p:spPr>
          <a:xfrm>
            <a:off x="788850" y="3174218"/>
            <a:ext cx="4624354" cy="1378665"/>
          </a:xfrm>
          <a:prstGeom prst="roundRect">
            <a:avLst>
              <a:gd name="adj" fmla="val 16667"/>
            </a:avLst>
          </a:prstGeom>
          <a:solidFill>
            <a:srgbClr val="C7EDFF"/>
          </a:solidFill>
          <a:ln w="9525" cap="flat" cmpd="sng">
            <a:solidFill>
              <a:srgbClr val="4A7DBB"/>
            </a:solidFill>
            <a:prstDash val="solid"/>
            <a:round/>
            <a:headEnd type="none" w="sm" len="sm"/>
            <a:tailEnd type="none" w="sm" len="sm"/>
          </a:ln>
          <a:effectLst>
            <a:outerShdw blurRad="38100" dist="23000" dir="5400000" algn="ctr" rotWithShape="0">
              <a:schemeClr val="dk2">
                <a:alpha val="34509"/>
              </a:schemeClr>
            </a:outerShdw>
          </a:effectLst>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Gill Sans"/>
                <a:ea typeface="Gill Sans"/>
                <a:cs typeface="Gill Sans"/>
                <a:sym typeface="Gill Sans"/>
              </a:rPr>
              <a:t>CHI@TACC</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Gill Sans"/>
                <a:ea typeface="Gill Sans"/>
                <a:cs typeface="Gill Sans"/>
                <a:sym typeface="Gill Sans"/>
              </a:rPr>
              <a:t>Haswell, SkyLake, CascadeLake, Fugaku (ARM64 + HBM),  AMD nodes, and LIQID/GigaIO disaggregated hardware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Gill Sans"/>
                <a:ea typeface="Gill Sans"/>
                <a:cs typeface="Gill Sans"/>
                <a:sym typeface="Gill Sans"/>
              </a:rPr>
              <a:t>GPU (K80, M40, P100, MI100, H100), FPGAs (Altera)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Gill Sans"/>
                <a:ea typeface="Gill Sans"/>
                <a:cs typeface="Gill Sans"/>
                <a:sym typeface="Gill Sans"/>
              </a:rPr>
              <a:t>Storage (NVMe, SSD, NVDIMM)</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Gill Sans"/>
                <a:ea typeface="Gill Sans"/>
                <a:cs typeface="Gill Sans"/>
                <a:sym typeface="Gill Sans"/>
              </a:rPr>
              <a:t>Network (Corsa SDN, 25G Ethernet, 200G InfiniBand)</a:t>
            </a:r>
            <a:endParaRPr sz="1400" b="0" i="0" u="none" strike="noStrike" cap="none">
              <a:solidFill>
                <a:srgbClr val="000000"/>
              </a:solidFill>
              <a:latin typeface="Arial"/>
              <a:ea typeface="Arial"/>
              <a:cs typeface="Arial"/>
              <a:sym typeface="Arial"/>
            </a:endParaRPr>
          </a:p>
        </p:txBody>
      </p:sp>
      <p:sp>
        <p:nvSpPr>
          <p:cNvPr id="192" name="Google Shape;192;p5"/>
          <p:cNvSpPr/>
          <p:nvPr/>
        </p:nvSpPr>
        <p:spPr>
          <a:xfrm>
            <a:off x="213491" y="2801979"/>
            <a:ext cx="565155" cy="261610"/>
          </a:xfrm>
          <a:prstGeom prst="rect">
            <a:avLst/>
          </a:prstGeom>
          <a:noFill/>
          <a:ln>
            <a:noFill/>
          </a:ln>
        </p:spPr>
        <p:txBody>
          <a:bodyPr spcFirstLastPara="1" wrap="square" lIns="38100" tIns="38100" rIns="38100" bIns="381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4C4C4C"/>
                </a:solidFill>
                <a:latin typeface="Calibri"/>
                <a:ea typeface="Calibri"/>
                <a:cs typeface="Calibri"/>
                <a:sym typeface="Calibri"/>
              </a:rPr>
              <a:t>Chicago</a:t>
            </a:r>
            <a:endParaRPr sz="1400" b="0" i="0" u="none" strike="noStrike" cap="none">
              <a:solidFill>
                <a:srgbClr val="000000"/>
              </a:solidFill>
              <a:latin typeface="Arial"/>
              <a:ea typeface="Arial"/>
              <a:cs typeface="Arial"/>
              <a:sym typeface="Arial"/>
            </a:endParaRPr>
          </a:p>
        </p:txBody>
      </p:sp>
      <p:sp>
        <p:nvSpPr>
          <p:cNvPr id="193" name="Google Shape;193;p5"/>
          <p:cNvSpPr/>
          <p:nvPr/>
        </p:nvSpPr>
        <p:spPr>
          <a:xfrm>
            <a:off x="288360" y="3055253"/>
            <a:ext cx="395814" cy="18466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4C4C4C"/>
                </a:solidFill>
                <a:latin typeface="Calibri"/>
                <a:ea typeface="Calibri"/>
                <a:cs typeface="Calibri"/>
                <a:sym typeface="Calibri"/>
              </a:rPr>
              <a:t>Austin</a:t>
            </a:r>
            <a:endParaRPr sz="1400" b="0" i="0" u="none" strike="noStrike" cap="none">
              <a:solidFill>
                <a:srgbClr val="000000"/>
              </a:solidFill>
              <a:latin typeface="Arial"/>
              <a:ea typeface="Arial"/>
              <a:cs typeface="Arial"/>
              <a:sym typeface="Arial"/>
            </a:endParaRPr>
          </a:p>
        </p:txBody>
      </p:sp>
      <p:cxnSp>
        <p:nvCxnSpPr>
          <p:cNvPr id="194" name="Google Shape;194;p5"/>
          <p:cNvCxnSpPr>
            <a:stCxn id="186" idx="3"/>
            <a:endCxn id="183" idx="1"/>
          </p:cNvCxnSpPr>
          <p:nvPr/>
        </p:nvCxnSpPr>
        <p:spPr>
          <a:xfrm rot="10800000" flipH="1">
            <a:off x="7111260" y="2573257"/>
            <a:ext cx="350700" cy="451200"/>
          </a:xfrm>
          <a:prstGeom prst="bentConnector3">
            <a:avLst>
              <a:gd name="adj1" fmla="val 50001"/>
            </a:avLst>
          </a:prstGeom>
          <a:noFill/>
          <a:ln w="22225" cap="flat" cmpd="sng">
            <a:solidFill>
              <a:schemeClr val="accent1"/>
            </a:solidFill>
            <a:prstDash val="solid"/>
            <a:round/>
            <a:headEnd type="none" w="sm" len="sm"/>
            <a:tailEnd type="none" w="sm" len="sm"/>
          </a:ln>
        </p:spPr>
      </p:cxnSp>
      <p:cxnSp>
        <p:nvCxnSpPr>
          <p:cNvPr id="195" name="Google Shape;195;p5"/>
          <p:cNvCxnSpPr>
            <a:stCxn id="196" idx="1"/>
            <a:endCxn id="186" idx="3"/>
          </p:cNvCxnSpPr>
          <p:nvPr/>
        </p:nvCxnSpPr>
        <p:spPr>
          <a:xfrm rot="10800000">
            <a:off x="7111281" y="3024489"/>
            <a:ext cx="343200" cy="874800"/>
          </a:xfrm>
          <a:prstGeom prst="bentConnector3">
            <a:avLst>
              <a:gd name="adj1" fmla="val 50003"/>
            </a:avLst>
          </a:prstGeom>
          <a:noFill/>
          <a:ln w="22225" cap="flat" cmpd="sng">
            <a:solidFill>
              <a:schemeClr val="accent1"/>
            </a:solidFill>
            <a:prstDash val="solid"/>
            <a:round/>
            <a:headEnd type="none" w="sm" len="sm"/>
            <a:tailEnd type="none" w="sm" len="sm"/>
          </a:ln>
        </p:spPr>
      </p:cxnSp>
      <p:cxnSp>
        <p:nvCxnSpPr>
          <p:cNvPr id="197" name="Google Shape;197;p5"/>
          <p:cNvCxnSpPr>
            <a:stCxn id="188" idx="2"/>
            <a:endCxn id="186" idx="0"/>
          </p:cNvCxnSpPr>
          <p:nvPr/>
        </p:nvCxnSpPr>
        <p:spPr>
          <a:xfrm>
            <a:off x="6456317" y="2423030"/>
            <a:ext cx="0" cy="153000"/>
          </a:xfrm>
          <a:prstGeom prst="straightConnector1">
            <a:avLst/>
          </a:prstGeom>
          <a:noFill/>
          <a:ln w="25400" cap="flat" cmpd="sng">
            <a:solidFill>
              <a:schemeClr val="accent1"/>
            </a:solidFill>
            <a:prstDash val="solid"/>
            <a:round/>
            <a:headEnd type="none" w="sm" len="sm"/>
            <a:tailEnd type="none" w="sm" len="sm"/>
          </a:ln>
        </p:spPr>
      </p:cxnSp>
      <p:cxnSp>
        <p:nvCxnSpPr>
          <p:cNvPr id="198" name="Google Shape;198;p5"/>
          <p:cNvCxnSpPr>
            <a:stCxn id="186" idx="2"/>
            <a:endCxn id="187" idx="0"/>
          </p:cNvCxnSpPr>
          <p:nvPr/>
        </p:nvCxnSpPr>
        <p:spPr>
          <a:xfrm>
            <a:off x="6456317" y="3472926"/>
            <a:ext cx="0" cy="152100"/>
          </a:xfrm>
          <a:prstGeom prst="straightConnector1">
            <a:avLst/>
          </a:prstGeom>
          <a:noFill/>
          <a:ln w="25400" cap="flat" cmpd="sng">
            <a:solidFill>
              <a:schemeClr val="accent1"/>
            </a:solidFill>
            <a:prstDash val="solid"/>
            <a:round/>
            <a:headEnd type="none" w="sm" len="sm"/>
            <a:tailEnd type="none" w="sm" len="sm"/>
          </a:ln>
        </p:spPr>
      </p:cxnSp>
      <p:sp>
        <p:nvSpPr>
          <p:cNvPr id="199" name="Google Shape;199;p5"/>
          <p:cNvSpPr/>
          <p:nvPr/>
        </p:nvSpPr>
        <p:spPr>
          <a:xfrm>
            <a:off x="788850" y="2166247"/>
            <a:ext cx="4624354" cy="722845"/>
          </a:xfrm>
          <a:prstGeom prst="roundRect">
            <a:avLst>
              <a:gd name="adj" fmla="val 16667"/>
            </a:avLst>
          </a:prstGeom>
          <a:solidFill>
            <a:srgbClr val="C7EDFF"/>
          </a:solidFill>
          <a:ln w="9525" cap="flat" cmpd="sng">
            <a:solidFill>
              <a:srgbClr val="4A7DBB"/>
            </a:solidFill>
            <a:prstDash val="solid"/>
            <a:round/>
            <a:headEnd type="none" w="sm" len="sm"/>
            <a:tailEnd type="none" w="sm" len="sm"/>
          </a:ln>
          <a:effectLst>
            <a:outerShdw blurRad="38100" dist="23000" dir="5400000" algn="ctr" rotWithShape="0">
              <a:schemeClr val="dk2">
                <a:alpha val="34509"/>
              </a:schemeClr>
            </a:outerShdw>
          </a:effectLst>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Gill Sans"/>
                <a:ea typeface="Gill Sans"/>
                <a:cs typeface="Gill Sans"/>
                <a:sym typeface="Gill Sans"/>
              </a:rPr>
              <a:t>CHI@Edge</a:t>
            </a:r>
            <a:endParaRPr sz="1400" b="1" i="0" u="none" strike="noStrike" cap="none">
              <a:solidFill>
                <a:schemeClr val="dk1"/>
              </a:solidFill>
              <a:latin typeface="Gill Sans"/>
              <a:ea typeface="Gill Sans"/>
              <a:cs typeface="Gill Sans"/>
              <a:sym typeface="Gill Sans"/>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Gill Sans"/>
                <a:ea typeface="Gill Sans"/>
                <a:cs typeface="Gill Sans"/>
                <a:sym typeface="Gill Sans"/>
              </a:rPr>
              <a:t>Raspberry Pi, Jetson Nano, Jetson Xavier NX, AGX Orin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1" u="none" strike="noStrike" cap="none">
                <a:solidFill>
                  <a:schemeClr val="dk1"/>
                </a:solidFill>
                <a:latin typeface="Gill Sans"/>
                <a:ea typeface="Gill Sans"/>
                <a:cs typeface="Gill Sans"/>
                <a:sym typeface="Gill Sans"/>
              </a:rPr>
              <a:t>+ User-added devices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br>
              <a:rPr lang="en-US" sz="1400" b="0" i="0" u="none" strike="noStrike" cap="none">
                <a:solidFill>
                  <a:schemeClr val="lt1"/>
                </a:solidFill>
                <a:latin typeface="Gill Sans"/>
                <a:ea typeface="Gill Sans"/>
                <a:cs typeface="Gill Sans"/>
                <a:sym typeface="Gill Sans"/>
              </a:rPr>
            </a:br>
            <a:br>
              <a:rPr lang="en-US" sz="1400" b="0" i="0" u="none" strike="noStrike" cap="none">
                <a:solidFill>
                  <a:schemeClr val="lt1"/>
                </a:solidFill>
                <a:latin typeface="Gill Sans"/>
                <a:ea typeface="Gill Sans"/>
                <a:cs typeface="Gill Sans"/>
                <a:sym typeface="Gill Sans"/>
              </a:rPr>
            </a:br>
            <a:endParaRPr sz="1400" b="1" i="0" u="none" strike="noStrike" cap="none">
              <a:solidFill>
                <a:schemeClr val="dk1"/>
              </a:solidFill>
              <a:latin typeface="Gill Sans"/>
              <a:ea typeface="Gill Sans"/>
              <a:cs typeface="Gill Sans"/>
              <a:sym typeface="Gill Sans"/>
            </a:endParaRPr>
          </a:p>
        </p:txBody>
      </p:sp>
      <p:cxnSp>
        <p:nvCxnSpPr>
          <p:cNvPr id="200" name="Google Shape;200;p5"/>
          <p:cNvCxnSpPr>
            <a:stCxn id="190" idx="3"/>
            <a:endCxn id="186" idx="1"/>
          </p:cNvCxnSpPr>
          <p:nvPr/>
        </p:nvCxnSpPr>
        <p:spPr>
          <a:xfrm>
            <a:off x="5413192" y="1457046"/>
            <a:ext cx="388200" cy="1567500"/>
          </a:xfrm>
          <a:prstGeom prst="bentConnector3">
            <a:avLst>
              <a:gd name="adj1" fmla="val 50000"/>
            </a:avLst>
          </a:prstGeom>
          <a:noFill/>
          <a:ln w="25400" cap="flat" cmpd="sng">
            <a:solidFill>
              <a:schemeClr val="accent1"/>
            </a:solidFill>
            <a:prstDash val="solid"/>
            <a:round/>
            <a:headEnd type="none" w="sm" len="sm"/>
            <a:tailEnd type="none" w="sm" len="sm"/>
          </a:ln>
        </p:spPr>
      </p:cxnSp>
      <p:cxnSp>
        <p:nvCxnSpPr>
          <p:cNvPr id="201" name="Google Shape;201;p5"/>
          <p:cNvCxnSpPr>
            <a:stCxn id="199" idx="3"/>
            <a:endCxn id="186" idx="1"/>
          </p:cNvCxnSpPr>
          <p:nvPr/>
        </p:nvCxnSpPr>
        <p:spPr>
          <a:xfrm>
            <a:off x="5413204" y="2527670"/>
            <a:ext cx="388200" cy="496800"/>
          </a:xfrm>
          <a:prstGeom prst="bentConnector3">
            <a:avLst>
              <a:gd name="adj1" fmla="val 50000"/>
            </a:avLst>
          </a:prstGeom>
          <a:noFill/>
          <a:ln w="25400" cap="flat" cmpd="sng">
            <a:solidFill>
              <a:schemeClr val="accent1"/>
            </a:solidFill>
            <a:prstDash val="solid"/>
            <a:round/>
            <a:headEnd type="none" w="sm" len="sm"/>
            <a:tailEnd type="none" w="sm" len="sm"/>
          </a:ln>
        </p:spPr>
      </p:cxnSp>
      <p:cxnSp>
        <p:nvCxnSpPr>
          <p:cNvPr id="202" name="Google Shape;202;p5"/>
          <p:cNvCxnSpPr>
            <a:stCxn id="191" idx="3"/>
            <a:endCxn id="186" idx="1"/>
          </p:cNvCxnSpPr>
          <p:nvPr/>
        </p:nvCxnSpPr>
        <p:spPr>
          <a:xfrm rot="10800000" flipH="1">
            <a:off x="5413204" y="3024450"/>
            <a:ext cx="388200" cy="839100"/>
          </a:xfrm>
          <a:prstGeom prst="bentConnector3">
            <a:avLst>
              <a:gd name="adj1" fmla="val 49996"/>
            </a:avLst>
          </a:prstGeom>
          <a:noFill/>
          <a:ln w="25400" cap="flat" cmpd="sng">
            <a:solidFill>
              <a:schemeClr val="accent1"/>
            </a:solidFill>
            <a:prstDash val="solid"/>
            <a:round/>
            <a:headEnd type="none" w="sm" len="sm"/>
            <a:tailEnd type="none" w="sm" len="sm"/>
          </a:ln>
        </p:spPr>
      </p:cxnSp>
      <p:pic>
        <p:nvPicPr>
          <p:cNvPr id="203" name="Google Shape;203;p5"/>
          <p:cNvPicPr preferRelativeResize="0"/>
          <p:nvPr/>
        </p:nvPicPr>
        <p:blipFill rotWithShape="1">
          <a:blip r:embed="rId3">
            <a:alphaModFix/>
          </a:blip>
          <a:srcRect/>
          <a:stretch/>
        </p:blipFill>
        <p:spPr>
          <a:xfrm>
            <a:off x="8455947" y="2545959"/>
            <a:ext cx="456138" cy="456138"/>
          </a:xfrm>
          <a:prstGeom prst="rect">
            <a:avLst/>
          </a:prstGeom>
          <a:noFill/>
          <a:ln>
            <a:noFill/>
          </a:ln>
        </p:spPr>
      </p:pic>
      <p:pic>
        <p:nvPicPr>
          <p:cNvPr id="204" name="Google Shape;204;p5"/>
          <p:cNvPicPr preferRelativeResize="0"/>
          <p:nvPr/>
        </p:nvPicPr>
        <p:blipFill rotWithShape="1">
          <a:blip r:embed="rId4">
            <a:alphaModFix/>
          </a:blip>
          <a:srcRect/>
          <a:stretch/>
        </p:blipFill>
        <p:spPr>
          <a:xfrm>
            <a:off x="7522944" y="2577309"/>
            <a:ext cx="402032" cy="402032"/>
          </a:xfrm>
          <a:prstGeom prst="rect">
            <a:avLst/>
          </a:prstGeom>
          <a:noFill/>
          <a:ln>
            <a:noFill/>
          </a:ln>
        </p:spPr>
      </p:pic>
      <p:sp>
        <p:nvSpPr>
          <p:cNvPr id="205" name="Google Shape;205;p5"/>
          <p:cNvSpPr/>
          <p:nvPr/>
        </p:nvSpPr>
        <p:spPr>
          <a:xfrm>
            <a:off x="7461970" y="1401328"/>
            <a:ext cx="1510663" cy="519998"/>
          </a:xfrm>
          <a:prstGeom prst="roundRect">
            <a:avLst>
              <a:gd name="adj" fmla="val 14713"/>
            </a:avLst>
          </a:prstGeom>
          <a:solidFill>
            <a:srgbClr val="E9E9E9"/>
          </a:solidFill>
          <a:ln w="9525" cap="flat" cmpd="sng">
            <a:solidFill>
              <a:srgbClr val="4A7DBB"/>
            </a:solidFill>
            <a:prstDash val="solid"/>
            <a:round/>
            <a:headEnd type="none" w="sm" len="sm"/>
            <a:tailEnd type="none" w="sm" len="sm"/>
          </a:ln>
          <a:effectLst>
            <a:outerShdw blurRad="38100" dist="23000" dir="5400000" algn="ctr" rotWithShape="0">
              <a:schemeClr val="dk2">
                <a:alpha val="34509"/>
              </a:schemeClr>
            </a:outerShdw>
          </a:effectLst>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FABRIC, FAB</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and other partners</a:t>
            </a:r>
            <a:endParaRPr sz="1400" b="0" i="0" u="none" strike="noStrike" cap="none">
              <a:solidFill>
                <a:srgbClr val="000000"/>
              </a:solidFill>
              <a:latin typeface="Arial"/>
              <a:ea typeface="Arial"/>
              <a:cs typeface="Arial"/>
              <a:sym typeface="Arial"/>
            </a:endParaRPr>
          </a:p>
        </p:txBody>
      </p:sp>
      <p:sp>
        <p:nvSpPr>
          <p:cNvPr id="206" name="Google Shape;206;p5"/>
          <p:cNvSpPr/>
          <p:nvPr/>
        </p:nvSpPr>
        <p:spPr>
          <a:xfrm>
            <a:off x="7461970" y="763336"/>
            <a:ext cx="1510663" cy="519998"/>
          </a:xfrm>
          <a:prstGeom prst="roundRect">
            <a:avLst>
              <a:gd name="adj" fmla="val 14713"/>
            </a:avLst>
          </a:prstGeom>
          <a:solidFill>
            <a:srgbClr val="E9E9E9"/>
          </a:solidFill>
          <a:ln w="9525" cap="flat" cmpd="sng">
            <a:solidFill>
              <a:srgbClr val="4A7DBB"/>
            </a:solidFill>
            <a:prstDash val="solid"/>
            <a:round/>
            <a:headEnd type="none" w="sm" len="sm"/>
            <a:tailEnd type="none" w="sm" len="sm"/>
          </a:ln>
          <a:effectLst>
            <a:outerShdw blurRad="38100" dist="23000" dir="5400000" algn="ctr" rotWithShape="0">
              <a:schemeClr val="dk2">
                <a:alpha val="34509"/>
              </a:schemeClr>
            </a:outerShdw>
          </a:effectLst>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Commercial Clouds via </a:t>
            </a:r>
            <a:r>
              <a:rPr lang="en-US" sz="1400" b="1" i="0" u="none" strike="noStrike" cap="none">
                <a:solidFill>
                  <a:schemeClr val="dk1"/>
                </a:solidFill>
                <a:latin typeface="Calibri"/>
                <a:ea typeface="Calibri"/>
                <a:cs typeface="Calibri"/>
                <a:sym typeface="Calibri"/>
              </a:rPr>
              <a:t>CloudBank</a:t>
            </a:r>
            <a:endParaRPr sz="1400" b="1" i="0" u="none" strike="noStrike" cap="none">
              <a:solidFill>
                <a:schemeClr val="dk1"/>
              </a:solidFill>
              <a:latin typeface="Calibri"/>
              <a:ea typeface="Calibri"/>
              <a:cs typeface="Calibri"/>
              <a:sym typeface="Calibri"/>
            </a:endParaRPr>
          </a:p>
        </p:txBody>
      </p:sp>
      <p:sp>
        <p:nvSpPr>
          <p:cNvPr id="196" name="Google Shape;196;p5"/>
          <p:cNvSpPr/>
          <p:nvPr/>
        </p:nvSpPr>
        <p:spPr>
          <a:xfrm>
            <a:off x="7454481" y="3209956"/>
            <a:ext cx="1510655" cy="1378665"/>
          </a:xfrm>
          <a:prstGeom prst="roundRect">
            <a:avLst>
              <a:gd name="adj" fmla="val 16667"/>
            </a:avLst>
          </a:prstGeom>
          <a:solidFill>
            <a:srgbClr val="C7EDFF"/>
          </a:solidFill>
          <a:ln w="9525" cap="flat" cmpd="sng">
            <a:solidFill>
              <a:srgbClr val="4A7DBB"/>
            </a:solidFill>
            <a:prstDash val="solid"/>
            <a:round/>
            <a:headEnd type="none" w="sm" len="sm"/>
            <a:tailEnd type="none" w="sm" len="sm"/>
          </a:ln>
          <a:effectLst>
            <a:outerShdw blurRad="38100" dist="23000" dir="5400000" algn="ctr" rotWithShape="0">
              <a:schemeClr val="dk2">
                <a:alpha val="34509"/>
              </a:schemeClr>
            </a:outerShdw>
          </a:effectLst>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Gill Sans"/>
                <a:ea typeface="Gill Sans"/>
                <a:cs typeface="Gill Sans"/>
                <a:sym typeface="Gill Sans"/>
              </a:rPr>
              <a:t>CHI@NCAR</a:t>
            </a:r>
            <a:endParaRPr sz="1400" b="0" i="0" u="none" strike="noStrike" cap="none">
              <a:solidFill>
                <a:srgbClr val="000000"/>
              </a:solidFill>
              <a:latin typeface="Arial"/>
              <a:ea typeface="Arial"/>
              <a:cs typeface="Arial"/>
              <a:sym typeface="Arial"/>
            </a:endParaRPr>
          </a:p>
        </p:txBody>
      </p:sp>
      <p:pic>
        <p:nvPicPr>
          <p:cNvPr id="207" name="Google Shape;207;p5"/>
          <p:cNvPicPr preferRelativeResize="0"/>
          <p:nvPr/>
        </p:nvPicPr>
        <p:blipFill rotWithShape="1">
          <a:blip r:embed="rId5">
            <a:alphaModFix/>
          </a:blip>
          <a:srcRect/>
          <a:stretch/>
        </p:blipFill>
        <p:spPr>
          <a:xfrm>
            <a:off x="7655763" y="3777963"/>
            <a:ext cx="1192317" cy="318684"/>
          </a:xfrm>
          <a:prstGeom prst="rect">
            <a:avLst/>
          </a:prstGeom>
          <a:noFill/>
          <a:ln>
            <a:noFill/>
          </a:ln>
        </p:spPr>
      </p:pic>
      <p:pic>
        <p:nvPicPr>
          <p:cNvPr id="208" name="Google Shape;208;p5"/>
          <p:cNvPicPr preferRelativeResize="0"/>
          <p:nvPr/>
        </p:nvPicPr>
        <p:blipFill rotWithShape="1">
          <a:blip r:embed="rId6">
            <a:alphaModFix/>
          </a:blip>
          <a:srcRect/>
          <a:stretch/>
        </p:blipFill>
        <p:spPr>
          <a:xfrm>
            <a:off x="8014996" y="2593070"/>
            <a:ext cx="365985" cy="365985"/>
          </a:xfrm>
          <a:prstGeom prst="rect">
            <a:avLst/>
          </a:prstGeom>
          <a:noFill/>
          <a:ln>
            <a:noFill/>
          </a:ln>
        </p:spPr>
      </p:pic>
      <p:cxnSp>
        <p:nvCxnSpPr>
          <p:cNvPr id="209" name="Google Shape;209;p5"/>
          <p:cNvCxnSpPr/>
          <p:nvPr/>
        </p:nvCxnSpPr>
        <p:spPr>
          <a:xfrm rot="-5400000">
            <a:off x="6380315" y="3809125"/>
            <a:ext cx="1659569" cy="0"/>
          </a:xfrm>
          <a:prstGeom prst="straightConnector1">
            <a:avLst/>
          </a:prstGeom>
          <a:noFill/>
          <a:ln w="25400" cap="flat" cmpd="sng">
            <a:solidFill>
              <a:srgbClr val="4C4C4C"/>
            </a:solidFill>
            <a:prstDash val="dot"/>
            <a:round/>
            <a:headEnd type="none" w="sm" len="sm"/>
            <a:tailEnd type="none" w="sm" len="sm"/>
          </a:ln>
          <a:effectLst>
            <a:outerShdw blurRad="38100" dist="19999" dir="5400000" algn="ctr" rotWithShape="0">
              <a:schemeClr val="dk2">
                <a:alpha val="37254"/>
              </a:schemeClr>
            </a:outerShdw>
          </a:effectLst>
        </p:spPr>
      </p:cxnSp>
      <p:sp>
        <p:nvSpPr>
          <p:cNvPr id="210" name="Google Shape;210;p5"/>
          <p:cNvSpPr txBox="1">
            <a:spLocks noGrp="1"/>
          </p:cNvSpPr>
          <p:nvPr>
            <p:ph type="sldNum" idx="12"/>
          </p:nvPr>
        </p:nvSpPr>
        <p:spPr>
          <a:xfrm>
            <a:off x="8458200" y="4812507"/>
            <a:ext cx="457200" cy="273900"/>
          </a:xfrm>
          <a:prstGeom prst="rect">
            <a:avLst/>
          </a:prstGeom>
          <a:noFill/>
          <a:ln>
            <a:noFill/>
          </a:ln>
        </p:spPr>
        <p:txBody>
          <a:bodyPr spcFirstLastPara="1" wrap="square" lIns="0" tIns="45700" rIns="0" bIns="0" anchor="b"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10</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8EF2-A792-DD8A-879B-555DE835E3CD}"/>
              </a:ext>
            </a:extLst>
          </p:cNvPr>
          <p:cNvSpPr>
            <a:spLocks noGrp="1"/>
          </p:cNvSpPr>
          <p:nvPr>
            <p:ph type="title"/>
          </p:nvPr>
        </p:nvSpPr>
        <p:spPr/>
        <p:txBody>
          <a:bodyPr>
            <a:normAutofit/>
          </a:bodyPr>
          <a:lstStyle/>
          <a:p>
            <a:r>
              <a:rPr lang="en-US" dirty="0"/>
              <a:t>Resource discovery &amp; hardware catalog</a:t>
            </a:r>
          </a:p>
        </p:txBody>
      </p:sp>
      <p:pic>
        <p:nvPicPr>
          <p:cNvPr id="5" name="Content Placeholder 4" descr="A screenshot of a computer program&#10;&#10;AI-generated content may be incorrect.">
            <a:extLst>
              <a:ext uri="{FF2B5EF4-FFF2-40B4-BE49-F238E27FC236}">
                <a16:creationId xmlns:a16="http://schemas.microsoft.com/office/drawing/2014/main" id="{F4B6492C-5BD0-16F4-10A9-ECB95BBA11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773112"/>
            <a:ext cx="5398485" cy="3597275"/>
          </a:xfrm>
        </p:spPr>
      </p:pic>
      <p:pic>
        <p:nvPicPr>
          <p:cNvPr id="7" name="Picture 6" descr="A screenshot of a computer&#10;&#10;AI-generated content may be incorrect.">
            <a:extLst>
              <a:ext uri="{FF2B5EF4-FFF2-40B4-BE49-F238E27FC236}">
                <a16:creationId xmlns:a16="http://schemas.microsoft.com/office/drawing/2014/main" id="{C03D30D2-DD32-70E8-76B7-7E599A16ED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1746" y="773112"/>
            <a:ext cx="2485958" cy="3769596"/>
          </a:xfrm>
          <a:prstGeom prst="rect">
            <a:avLst/>
          </a:prstGeom>
        </p:spPr>
      </p:pic>
      <p:sp>
        <p:nvSpPr>
          <p:cNvPr id="8" name="Rectangle 7">
            <a:extLst>
              <a:ext uri="{FF2B5EF4-FFF2-40B4-BE49-F238E27FC236}">
                <a16:creationId xmlns:a16="http://schemas.microsoft.com/office/drawing/2014/main" id="{EB1C596D-D1BC-7FD3-1789-4A9A15F0B85F}"/>
              </a:ext>
            </a:extLst>
          </p:cNvPr>
          <p:cNvSpPr/>
          <p:nvPr/>
        </p:nvSpPr>
        <p:spPr>
          <a:xfrm>
            <a:off x="685800" y="773112"/>
            <a:ext cx="5398485" cy="2356168"/>
          </a:xfrm>
          <a:prstGeom prst="rect">
            <a:avLst/>
          </a:prstGeom>
          <a:noFill/>
          <a:ln w="508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A1A5BCE-DF4D-2237-3A1A-BB9E35DCD86C}"/>
              </a:ext>
            </a:extLst>
          </p:cNvPr>
          <p:cNvSpPr txBox="1"/>
          <p:nvPr/>
        </p:nvSpPr>
        <p:spPr>
          <a:xfrm>
            <a:off x="4658709" y="2110562"/>
            <a:ext cx="1515800" cy="646331"/>
          </a:xfrm>
          <a:prstGeom prst="rect">
            <a:avLst/>
          </a:prstGeom>
          <a:solidFill>
            <a:schemeClr val="tx1"/>
          </a:solidFill>
          <a:ln>
            <a:solidFill>
              <a:schemeClr val="accent1">
                <a:shade val="15000"/>
              </a:schemeClr>
            </a:solidFill>
          </a:ln>
        </p:spPr>
        <p:txBody>
          <a:bodyPr wrap="none" rtlCol="0">
            <a:spAutoFit/>
          </a:bodyPr>
          <a:lstStyle/>
          <a:p>
            <a:r>
              <a:rPr lang="en-US" dirty="0">
                <a:solidFill>
                  <a:srgbClr val="355609"/>
                </a:solidFill>
              </a:rPr>
              <a:t>See all nodes</a:t>
            </a:r>
            <a:br>
              <a:rPr lang="en-US" dirty="0">
                <a:solidFill>
                  <a:srgbClr val="355609"/>
                </a:solidFill>
              </a:rPr>
            </a:br>
            <a:r>
              <a:rPr lang="en-US" dirty="0">
                <a:solidFill>
                  <a:srgbClr val="355609"/>
                </a:solidFill>
              </a:rPr>
              <a:t>across all sites</a:t>
            </a:r>
          </a:p>
        </p:txBody>
      </p:sp>
      <p:sp>
        <p:nvSpPr>
          <p:cNvPr id="10" name="Rectangle 9">
            <a:extLst>
              <a:ext uri="{FF2B5EF4-FFF2-40B4-BE49-F238E27FC236}">
                <a16:creationId xmlns:a16="http://schemas.microsoft.com/office/drawing/2014/main" id="{72944372-39F2-6010-2B34-FAC7D066BFD8}"/>
              </a:ext>
            </a:extLst>
          </p:cNvPr>
          <p:cNvSpPr/>
          <p:nvPr/>
        </p:nvSpPr>
        <p:spPr>
          <a:xfrm>
            <a:off x="685800" y="3129280"/>
            <a:ext cx="5398485" cy="1241107"/>
          </a:xfrm>
          <a:prstGeom prst="rect">
            <a:avLst/>
          </a:prstGeom>
          <a:noFill/>
          <a:ln w="508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68422B3-19CE-FFDF-4D62-511341C11780}"/>
              </a:ext>
            </a:extLst>
          </p:cNvPr>
          <p:cNvSpPr txBox="1"/>
          <p:nvPr/>
        </p:nvSpPr>
        <p:spPr>
          <a:xfrm>
            <a:off x="1406744" y="4047031"/>
            <a:ext cx="2863284" cy="369332"/>
          </a:xfrm>
          <a:prstGeom prst="rect">
            <a:avLst/>
          </a:prstGeom>
          <a:solidFill>
            <a:schemeClr val="tx1"/>
          </a:solidFill>
          <a:ln>
            <a:solidFill>
              <a:srgbClr val="2F7AAD"/>
            </a:solidFill>
          </a:ln>
        </p:spPr>
        <p:txBody>
          <a:bodyPr wrap="none" rtlCol="0">
            <a:spAutoFit/>
          </a:bodyPr>
          <a:lstStyle/>
          <a:p>
            <a:r>
              <a:rPr lang="en-US" dirty="0">
                <a:solidFill>
                  <a:srgbClr val="2F7AAD"/>
                </a:solidFill>
              </a:rPr>
              <a:t>Filter based on configuration</a:t>
            </a:r>
          </a:p>
        </p:txBody>
      </p:sp>
      <p:sp>
        <p:nvSpPr>
          <p:cNvPr id="13" name="Rectangle 12">
            <a:extLst>
              <a:ext uri="{FF2B5EF4-FFF2-40B4-BE49-F238E27FC236}">
                <a16:creationId xmlns:a16="http://schemas.microsoft.com/office/drawing/2014/main" id="{281A06F8-2290-F44F-96DA-ECCC0B4C3B9F}"/>
              </a:ext>
            </a:extLst>
          </p:cNvPr>
          <p:cNvSpPr/>
          <p:nvPr/>
        </p:nvSpPr>
        <p:spPr>
          <a:xfrm>
            <a:off x="6371746" y="773112"/>
            <a:ext cx="2485958" cy="3701452"/>
          </a:xfrm>
          <a:prstGeom prst="rect">
            <a:avLst/>
          </a:prstGeom>
          <a:noFill/>
          <a:ln w="508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1AE013C-6BE3-4B8C-1474-953880E11C2A}"/>
              </a:ext>
            </a:extLst>
          </p:cNvPr>
          <p:cNvSpPr txBox="1"/>
          <p:nvPr/>
        </p:nvSpPr>
        <p:spPr>
          <a:xfrm>
            <a:off x="7614725" y="887258"/>
            <a:ext cx="1423426" cy="923330"/>
          </a:xfrm>
          <a:prstGeom prst="rect">
            <a:avLst/>
          </a:prstGeom>
          <a:solidFill>
            <a:schemeClr val="tx1"/>
          </a:solidFill>
          <a:ln>
            <a:solidFill>
              <a:srgbClr val="C00000"/>
            </a:solidFill>
          </a:ln>
        </p:spPr>
        <p:txBody>
          <a:bodyPr wrap="square" rtlCol="0">
            <a:spAutoFit/>
          </a:bodyPr>
          <a:lstStyle/>
          <a:p>
            <a:r>
              <a:rPr lang="en-US" dirty="0">
                <a:solidFill>
                  <a:srgbClr val="C00000"/>
                </a:solidFill>
              </a:rPr>
              <a:t>View detail </a:t>
            </a:r>
            <a:br>
              <a:rPr lang="en-US" dirty="0">
                <a:solidFill>
                  <a:srgbClr val="C00000"/>
                </a:solidFill>
              </a:rPr>
            </a:br>
            <a:r>
              <a:rPr lang="en-US" dirty="0">
                <a:solidFill>
                  <a:srgbClr val="C00000"/>
                </a:solidFill>
              </a:rPr>
              <a:t>for specific nodes</a:t>
            </a:r>
          </a:p>
        </p:txBody>
      </p:sp>
    </p:spTree>
    <p:extLst>
      <p:ext uri="{BB962C8B-B14F-4D97-AF65-F5344CB8AC3E}">
        <p14:creationId xmlns:p14="http://schemas.microsoft.com/office/powerpoint/2010/main" val="2848202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7850E-645E-0FEF-844C-3A497058E3D2}"/>
              </a:ext>
            </a:extLst>
          </p:cNvPr>
          <p:cNvSpPr>
            <a:spLocks noGrp="1"/>
          </p:cNvSpPr>
          <p:nvPr>
            <p:ph type="title"/>
          </p:nvPr>
        </p:nvSpPr>
        <p:spPr/>
        <p:txBody>
          <a:bodyPr/>
          <a:lstStyle/>
          <a:p>
            <a:r>
              <a:rPr lang="en-US" dirty="0"/>
              <a:t>Advanced reservations</a:t>
            </a:r>
          </a:p>
        </p:txBody>
      </p:sp>
      <p:sp>
        <p:nvSpPr>
          <p:cNvPr id="3" name="Content Placeholder 2">
            <a:extLst>
              <a:ext uri="{FF2B5EF4-FFF2-40B4-BE49-F238E27FC236}">
                <a16:creationId xmlns:a16="http://schemas.microsoft.com/office/drawing/2014/main" id="{5B5D27CA-171E-6D77-B6D7-65C134089468}"/>
              </a:ext>
            </a:extLst>
          </p:cNvPr>
          <p:cNvSpPr>
            <a:spLocks noGrp="1"/>
          </p:cNvSpPr>
          <p:nvPr>
            <p:ph idx="1"/>
          </p:nvPr>
        </p:nvSpPr>
        <p:spPr>
          <a:xfrm>
            <a:off x="685800" y="959202"/>
            <a:ext cx="2270760" cy="3597009"/>
          </a:xfrm>
        </p:spPr>
        <p:txBody>
          <a:bodyPr/>
          <a:lstStyle/>
          <a:p>
            <a:r>
              <a:rPr lang="en-US" dirty="0"/>
              <a:t>All Chameleon resources </a:t>
            </a:r>
            <a:r>
              <a:rPr lang="en-US" b="1" dirty="0"/>
              <a:t>need a reservation</a:t>
            </a:r>
            <a:r>
              <a:rPr lang="en-US" dirty="0"/>
              <a:t> to use!! Bare metal and virtualized</a:t>
            </a:r>
          </a:p>
          <a:p>
            <a:r>
              <a:rPr lang="en-US" dirty="0"/>
              <a:t>View hardware availability to find open nodes</a:t>
            </a:r>
          </a:p>
          <a:p>
            <a:r>
              <a:rPr lang="en-US" dirty="0"/>
              <a:t>Make a lease to reserve nodes</a:t>
            </a:r>
          </a:p>
          <a:p>
            <a:endParaRPr lang="en-US" dirty="0"/>
          </a:p>
        </p:txBody>
      </p:sp>
      <p:pic>
        <p:nvPicPr>
          <p:cNvPr id="5" name="Picture 4" descr="A screenshot of a computer&#10;&#10;AI-generated content may be incorrect.">
            <a:extLst>
              <a:ext uri="{FF2B5EF4-FFF2-40B4-BE49-F238E27FC236}">
                <a16:creationId xmlns:a16="http://schemas.microsoft.com/office/drawing/2014/main" id="{8650FD58-CA26-5340-5B90-D1693308BAD7}"/>
              </a:ext>
            </a:extLst>
          </p:cNvPr>
          <p:cNvPicPr>
            <a:picLocks noChangeAspect="1"/>
          </p:cNvPicPr>
          <p:nvPr/>
        </p:nvPicPr>
        <p:blipFill>
          <a:blip r:embed="rId2">
            <a:extLst>
              <a:ext uri="{28A0092B-C50C-407E-A947-70E740481C1C}">
                <a14:useLocalDpi xmlns:a14="http://schemas.microsoft.com/office/drawing/2010/main" val="0"/>
              </a:ext>
            </a:extLst>
          </a:blip>
          <a:srcRect r="4367"/>
          <a:stretch>
            <a:fillRect/>
          </a:stretch>
        </p:blipFill>
        <p:spPr>
          <a:xfrm>
            <a:off x="3095704" y="959202"/>
            <a:ext cx="5784136" cy="3225096"/>
          </a:xfrm>
          <a:prstGeom prst="rect">
            <a:avLst/>
          </a:prstGeom>
        </p:spPr>
      </p:pic>
      <p:sp>
        <p:nvSpPr>
          <p:cNvPr id="6" name="TextBox 5">
            <a:extLst>
              <a:ext uri="{FF2B5EF4-FFF2-40B4-BE49-F238E27FC236}">
                <a16:creationId xmlns:a16="http://schemas.microsoft.com/office/drawing/2014/main" id="{EF4986DB-0FA1-DC48-87C2-7D90AE1C4154}"/>
              </a:ext>
            </a:extLst>
          </p:cNvPr>
          <p:cNvSpPr txBox="1"/>
          <p:nvPr/>
        </p:nvSpPr>
        <p:spPr>
          <a:xfrm>
            <a:off x="6187442" y="433225"/>
            <a:ext cx="2751074" cy="369332"/>
          </a:xfrm>
          <a:prstGeom prst="rect">
            <a:avLst/>
          </a:prstGeom>
          <a:noFill/>
        </p:spPr>
        <p:txBody>
          <a:bodyPr wrap="none" rtlCol="0">
            <a:spAutoFit/>
          </a:bodyPr>
          <a:lstStyle/>
          <a:p>
            <a:r>
              <a:rPr lang="en-US" dirty="0">
                <a:solidFill>
                  <a:schemeClr val="accent1">
                    <a:lumMod val="50000"/>
                  </a:schemeClr>
                </a:solidFill>
              </a:rPr>
              <a:t>Date and Node Type Filters</a:t>
            </a:r>
          </a:p>
        </p:txBody>
      </p:sp>
      <p:cxnSp>
        <p:nvCxnSpPr>
          <p:cNvPr id="8" name="Straight Arrow Connector 7">
            <a:extLst>
              <a:ext uri="{FF2B5EF4-FFF2-40B4-BE49-F238E27FC236}">
                <a16:creationId xmlns:a16="http://schemas.microsoft.com/office/drawing/2014/main" id="{1597E132-21AA-30BB-FDF4-DC7E26C3258A}"/>
              </a:ext>
            </a:extLst>
          </p:cNvPr>
          <p:cNvCxnSpPr>
            <a:cxnSpLocks/>
            <a:stCxn id="6" idx="1"/>
          </p:cNvCxnSpPr>
          <p:nvPr/>
        </p:nvCxnSpPr>
        <p:spPr>
          <a:xfrm flipH="1">
            <a:off x="4866640" y="617891"/>
            <a:ext cx="1320802" cy="5539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BAA62E4-542C-2A0D-1E93-380D8F34A950}"/>
              </a:ext>
            </a:extLst>
          </p:cNvPr>
          <p:cNvCxnSpPr>
            <a:cxnSpLocks/>
            <a:stCxn id="6" idx="2"/>
          </p:cNvCxnSpPr>
          <p:nvPr/>
        </p:nvCxnSpPr>
        <p:spPr>
          <a:xfrm flipH="1">
            <a:off x="7000240" y="802557"/>
            <a:ext cx="562739" cy="2676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417EEE9-F6FB-C600-7234-BA280560D5CA}"/>
              </a:ext>
            </a:extLst>
          </p:cNvPr>
          <p:cNvSpPr txBox="1"/>
          <p:nvPr/>
        </p:nvSpPr>
        <p:spPr>
          <a:xfrm>
            <a:off x="7609306" y="2757706"/>
            <a:ext cx="1329210" cy="369332"/>
          </a:xfrm>
          <a:prstGeom prst="rect">
            <a:avLst/>
          </a:prstGeom>
          <a:noFill/>
        </p:spPr>
        <p:txBody>
          <a:bodyPr wrap="none" rtlCol="0">
            <a:spAutoFit/>
          </a:bodyPr>
          <a:lstStyle/>
          <a:p>
            <a:r>
              <a:rPr lang="en-US" dirty="0">
                <a:solidFill>
                  <a:srgbClr val="C00000"/>
                </a:solidFill>
              </a:rPr>
              <a:t>Open Hosts</a:t>
            </a:r>
          </a:p>
        </p:txBody>
      </p:sp>
      <p:cxnSp>
        <p:nvCxnSpPr>
          <p:cNvPr id="17" name="Straight Arrow Connector 16">
            <a:extLst>
              <a:ext uri="{FF2B5EF4-FFF2-40B4-BE49-F238E27FC236}">
                <a16:creationId xmlns:a16="http://schemas.microsoft.com/office/drawing/2014/main" id="{FDA889C4-EB18-29F9-AEE2-78AEC226203C}"/>
              </a:ext>
            </a:extLst>
          </p:cNvPr>
          <p:cNvCxnSpPr/>
          <p:nvPr/>
        </p:nvCxnSpPr>
        <p:spPr>
          <a:xfrm flipH="1">
            <a:off x="6400800" y="3129280"/>
            <a:ext cx="1869440" cy="61976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9C78644-9634-2217-46A4-27E403749E3F}"/>
              </a:ext>
            </a:extLst>
          </p:cNvPr>
          <p:cNvCxnSpPr>
            <a:stCxn id="15" idx="1"/>
          </p:cNvCxnSpPr>
          <p:nvPr/>
        </p:nvCxnSpPr>
        <p:spPr>
          <a:xfrm flipH="1">
            <a:off x="5405120" y="2942372"/>
            <a:ext cx="2204186" cy="57298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9733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CD8B5-CB12-3184-1481-AB8EC31DD8AE}"/>
              </a:ext>
            </a:extLst>
          </p:cNvPr>
          <p:cNvSpPr>
            <a:spLocks noGrp="1"/>
          </p:cNvSpPr>
          <p:nvPr>
            <p:ph type="title"/>
          </p:nvPr>
        </p:nvSpPr>
        <p:spPr/>
        <p:txBody>
          <a:bodyPr>
            <a:normAutofit fontScale="90000"/>
          </a:bodyPr>
          <a:lstStyle/>
          <a:p>
            <a:r>
              <a:rPr lang="en-US" dirty="0"/>
              <a:t>Bare Metal configuration – CHI@TACC/UC</a:t>
            </a:r>
          </a:p>
        </p:txBody>
      </p:sp>
      <p:sp>
        <p:nvSpPr>
          <p:cNvPr id="3" name="Content Placeholder 2">
            <a:extLst>
              <a:ext uri="{FF2B5EF4-FFF2-40B4-BE49-F238E27FC236}">
                <a16:creationId xmlns:a16="http://schemas.microsoft.com/office/drawing/2014/main" id="{8FED8B75-6883-4024-01E1-9BB7BC45E536}"/>
              </a:ext>
            </a:extLst>
          </p:cNvPr>
          <p:cNvSpPr>
            <a:spLocks noGrp="1"/>
          </p:cNvSpPr>
          <p:nvPr>
            <p:ph idx="1"/>
          </p:nvPr>
        </p:nvSpPr>
        <p:spPr>
          <a:xfrm>
            <a:off x="5775960" y="959202"/>
            <a:ext cx="3266440" cy="3597009"/>
          </a:xfrm>
        </p:spPr>
        <p:txBody>
          <a:bodyPr>
            <a:normAutofit lnSpcReduction="10000"/>
          </a:bodyPr>
          <a:lstStyle/>
          <a:p>
            <a:r>
              <a:rPr lang="en-US" dirty="0"/>
              <a:t>Build and launch your own instance on a bare metal node of your choosing</a:t>
            </a:r>
          </a:p>
          <a:p>
            <a:r>
              <a:rPr lang="en-US" dirty="0"/>
              <a:t>Configure your environment with</a:t>
            </a:r>
          </a:p>
          <a:p>
            <a:pPr lvl="1"/>
            <a:r>
              <a:rPr lang="en-US" dirty="0"/>
              <a:t>Key pairs</a:t>
            </a:r>
          </a:p>
          <a:p>
            <a:pPr lvl="1"/>
            <a:r>
              <a:rPr lang="en-US" dirty="0"/>
              <a:t>Storage (object store, file shares)</a:t>
            </a:r>
          </a:p>
          <a:p>
            <a:pPr lvl="1"/>
            <a:r>
              <a:rPr lang="en-US" dirty="0"/>
              <a:t>OS</a:t>
            </a:r>
          </a:p>
          <a:p>
            <a:pPr lvl="1"/>
            <a:r>
              <a:rPr lang="en-US" dirty="0"/>
              <a:t>Networks (may require reserving additional resources)</a:t>
            </a:r>
          </a:p>
        </p:txBody>
      </p:sp>
      <p:pic>
        <p:nvPicPr>
          <p:cNvPr id="6" name="Picture 5" descr="A computer code with text&#10;&#10;AI-generated content may be incorrect.">
            <a:extLst>
              <a:ext uri="{FF2B5EF4-FFF2-40B4-BE49-F238E27FC236}">
                <a16:creationId xmlns:a16="http://schemas.microsoft.com/office/drawing/2014/main" id="{0E826380-9FCB-40EB-235B-060160D84687}"/>
              </a:ext>
            </a:extLst>
          </p:cNvPr>
          <p:cNvPicPr>
            <a:picLocks noChangeAspect="1"/>
          </p:cNvPicPr>
          <p:nvPr/>
        </p:nvPicPr>
        <p:blipFill>
          <a:blip r:embed="rId3">
            <a:extLst>
              <a:ext uri="{28A0092B-C50C-407E-A947-70E740481C1C}">
                <a14:useLocalDpi xmlns:a14="http://schemas.microsoft.com/office/drawing/2010/main" val="0"/>
              </a:ext>
            </a:extLst>
          </a:blip>
          <a:srcRect t="-1" b="-1462"/>
          <a:stretch>
            <a:fillRect/>
          </a:stretch>
        </p:blipFill>
        <p:spPr>
          <a:xfrm>
            <a:off x="1384300" y="3347605"/>
            <a:ext cx="3266440" cy="1084504"/>
          </a:xfrm>
          <a:prstGeom prst="rect">
            <a:avLst/>
          </a:prstGeom>
        </p:spPr>
      </p:pic>
      <p:pic>
        <p:nvPicPr>
          <p:cNvPr id="8" name="Picture 7" descr="A screenshot of a computer&#10;&#10;AI-generated content may be incorrect.">
            <a:extLst>
              <a:ext uri="{FF2B5EF4-FFF2-40B4-BE49-F238E27FC236}">
                <a16:creationId xmlns:a16="http://schemas.microsoft.com/office/drawing/2014/main" id="{C00B20DD-7DE3-DE13-A93D-2C8430CFEB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080" y="785319"/>
            <a:ext cx="5262880" cy="2347558"/>
          </a:xfrm>
          <a:prstGeom prst="rect">
            <a:avLst/>
          </a:prstGeom>
        </p:spPr>
      </p:pic>
    </p:spTree>
    <p:extLst>
      <p:ext uri="{BB962C8B-B14F-4D97-AF65-F5344CB8AC3E}">
        <p14:creationId xmlns:p14="http://schemas.microsoft.com/office/powerpoint/2010/main" val="3141103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142C6-B219-2CB2-523D-A6F6AE932CE9}"/>
              </a:ext>
            </a:extLst>
          </p:cNvPr>
          <p:cNvSpPr>
            <a:spLocks noGrp="1"/>
          </p:cNvSpPr>
          <p:nvPr>
            <p:ph type="title"/>
          </p:nvPr>
        </p:nvSpPr>
        <p:spPr/>
        <p:txBody>
          <a:bodyPr/>
          <a:lstStyle/>
          <a:p>
            <a:r>
              <a:rPr lang="en-US" dirty="0"/>
              <a:t>Virtualized Resources – KVM@TACC</a:t>
            </a:r>
          </a:p>
        </p:txBody>
      </p:sp>
      <p:sp>
        <p:nvSpPr>
          <p:cNvPr id="3" name="Content Placeholder 2">
            <a:extLst>
              <a:ext uri="{FF2B5EF4-FFF2-40B4-BE49-F238E27FC236}">
                <a16:creationId xmlns:a16="http://schemas.microsoft.com/office/drawing/2014/main" id="{CF649138-D53A-1EAD-088B-EF4D049B1BCB}"/>
              </a:ext>
            </a:extLst>
          </p:cNvPr>
          <p:cNvSpPr>
            <a:spLocks noGrp="1"/>
          </p:cNvSpPr>
          <p:nvPr>
            <p:ph idx="1"/>
          </p:nvPr>
        </p:nvSpPr>
        <p:spPr>
          <a:xfrm>
            <a:off x="685800" y="959202"/>
            <a:ext cx="4526280" cy="3490878"/>
          </a:xfrm>
        </p:spPr>
        <p:txBody>
          <a:bodyPr>
            <a:normAutofit fontScale="92500" lnSpcReduction="10000"/>
          </a:bodyPr>
          <a:lstStyle/>
          <a:p>
            <a:r>
              <a:rPr lang="en-US" dirty="0"/>
              <a:t>Reserve virtual machines on </a:t>
            </a:r>
            <a:r>
              <a:rPr lang="en-US" b="1" dirty="0"/>
              <a:t>KVM@TACC </a:t>
            </a:r>
            <a:r>
              <a:rPr lang="en-US" dirty="0"/>
              <a:t>(now with GPU attachments – H100s)</a:t>
            </a:r>
          </a:p>
          <a:p>
            <a:r>
              <a:rPr lang="en-US" dirty="0"/>
              <a:t>Compute flavors can be reserved up to 6 months for long-term projects (</a:t>
            </a:r>
            <a:r>
              <a:rPr lang="en-US" b="1" dirty="0"/>
              <a:t>great for teaching classes and long-running jobs</a:t>
            </a:r>
            <a:r>
              <a:rPr lang="en-US" dirty="0"/>
              <a:t>)</a:t>
            </a:r>
          </a:p>
          <a:p>
            <a:r>
              <a:rPr lang="en-US" dirty="0"/>
              <a:t>Storage volumes for scalable data management and sharing</a:t>
            </a:r>
          </a:p>
          <a:p>
            <a:r>
              <a:rPr lang="en-US" dirty="0"/>
              <a:t>Configure security groups at the VM level, through dashboard</a:t>
            </a:r>
          </a:p>
          <a:p>
            <a:r>
              <a:rPr lang="en-US" b="1" dirty="0"/>
              <a:t>Cost-Effective</a:t>
            </a:r>
            <a:r>
              <a:rPr lang="en-US" dirty="0"/>
              <a:t>: virtualized instances cost a fraction of bare metal</a:t>
            </a:r>
          </a:p>
          <a:p>
            <a:endParaRPr lang="en-US" dirty="0"/>
          </a:p>
        </p:txBody>
      </p:sp>
      <p:pic>
        <p:nvPicPr>
          <p:cNvPr id="5" name="Picture 4" descr="A screenshot of a phone&#10;&#10;AI-generated content may be incorrect.">
            <a:extLst>
              <a:ext uri="{FF2B5EF4-FFF2-40B4-BE49-F238E27FC236}">
                <a16:creationId xmlns:a16="http://schemas.microsoft.com/office/drawing/2014/main" id="{791B5C21-1E3F-5819-0C9A-0DC368B50A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7160" y="885589"/>
            <a:ext cx="1219298" cy="3268980"/>
          </a:xfrm>
          <a:prstGeom prst="rect">
            <a:avLst/>
          </a:prstGeom>
        </p:spPr>
      </p:pic>
    </p:spTree>
    <p:extLst>
      <p:ext uri="{BB962C8B-B14F-4D97-AF65-F5344CB8AC3E}">
        <p14:creationId xmlns:p14="http://schemas.microsoft.com/office/powerpoint/2010/main" val="3169046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11"/>
          <p:cNvPicPr preferRelativeResize="0"/>
          <p:nvPr/>
        </p:nvPicPr>
        <p:blipFill rotWithShape="1">
          <a:blip r:embed="rId3">
            <a:alphaModFix/>
          </a:blip>
          <a:srcRect/>
          <a:stretch/>
        </p:blipFill>
        <p:spPr>
          <a:xfrm>
            <a:off x="1230030" y="-426600"/>
            <a:ext cx="36000" cy="216000"/>
          </a:xfrm>
          <a:prstGeom prst="rect">
            <a:avLst/>
          </a:prstGeom>
          <a:noFill/>
          <a:ln>
            <a:noFill/>
          </a:ln>
        </p:spPr>
      </p:pic>
      <p:sp>
        <p:nvSpPr>
          <p:cNvPr id="293" name="Google Shape;293;p11"/>
          <p:cNvSpPr txBox="1">
            <a:spLocks noGrp="1"/>
          </p:cNvSpPr>
          <p:nvPr>
            <p:ph type="body" idx="1"/>
          </p:nvPr>
        </p:nvSpPr>
        <p:spPr>
          <a:xfrm>
            <a:off x="762000" y="978181"/>
            <a:ext cx="4135120" cy="3230891"/>
          </a:xfrm>
          <a:prstGeom prst="rect">
            <a:avLst/>
          </a:prstGeom>
          <a:noFill/>
          <a:ln>
            <a:noFill/>
          </a:ln>
        </p:spPr>
        <p:txBody>
          <a:bodyPr spcFirstLastPara="1" wrap="square" lIns="0" tIns="45700" rIns="0" bIns="45700" anchor="t" anchorCtr="0">
            <a:normAutofit fontScale="85000" lnSpcReduction="10000"/>
          </a:bodyPr>
          <a:lstStyle/>
          <a:p>
            <a:pPr marL="68580" lvl="0" indent="0" algn="l" rtl="0">
              <a:lnSpc>
                <a:spcPct val="100000"/>
              </a:lnSpc>
              <a:spcBef>
                <a:spcPts val="0"/>
              </a:spcBef>
              <a:spcAft>
                <a:spcPts val="0"/>
              </a:spcAft>
              <a:buSzPct val="85000"/>
              <a:buNone/>
            </a:pPr>
            <a:r>
              <a:rPr lang="en-US" dirty="0"/>
              <a:t>All the features you love in CHI, plus:</a:t>
            </a:r>
            <a:endParaRPr dirty="0"/>
          </a:p>
          <a:p>
            <a:pPr indent="-274319">
              <a:buChar char="▶"/>
            </a:pPr>
            <a:r>
              <a:rPr lang="en-US" dirty="0"/>
              <a:t>Reconfiguration through non-prescriptive </a:t>
            </a:r>
            <a:r>
              <a:rPr lang="en-US" b="1" dirty="0"/>
              <a:t>container deployment </a:t>
            </a:r>
            <a:r>
              <a:rPr lang="en-US" dirty="0"/>
              <a:t>via OpenStack interfaces (using K3 under the covers)</a:t>
            </a:r>
            <a:endParaRPr dirty="0"/>
          </a:p>
          <a:p>
            <a:pPr indent="-274319">
              <a:buChar char="▶"/>
            </a:pPr>
            <a:r>
              <a:rPr lang="en-US" dirty="0"/>
              <a:t>Support for “standard” </a:t>
            </a:r>
            <a:r>
              <a:rPr lang="en-US" b="1" dirty="0"/>
              <a:t> IoT peripherals </a:t>
            </a:r>
            <a:r>
              <a:rPr lang="en-US" dirty="0"/>
              <a:t>(camera, GPIO, serial, etc.) + easy for you to add support for your own peripherals</a:t>
            </a:r>
            <a:endParaRPr dirty="0"/>
          </a:p>
          <a:p>
            <a:pPr indent="-274319">
              <a:buChar char="▶"/>
            </a:pPr>
            <a:r>
              <a:rPr lang="en-US" b="1" dirty="0"/>
              <a:t>Bring Your Own Device (BYOD): Mixed ownership </a:t>
            </a:r>
            <a:r>
              <a:rPr lang="en-US" dirty="0"/>
              <a:t>model via an SDK with devices, virtual site, and </a:t>
            </a:r>
            <a:r>
              <a:rPr lang="en-US" b="1" dirty="0"/>
              <a:t>restricted sharing </a:t>
            </a:r>
            <a:r>
              <a:rPr lang="en-US" dirty="0"/>
              <a:t>– building on </a:t>
            </a:r>
            <a:r>
              <a:rPr lang="en-US" dirty="0" err="1"/>
              <a:t>OpenBalena</a:t>
            </a:r>
            <a:endParaRPr dirty="0"/>
          </a:p>
        </p:txBody>
      </p:sp>
      <p:pic>
        <p:nvPicPr>
          <p:cNvPr id="294" name="Google Shape;294;p11" descr="A picture containing floor, indoor&#10;&#10;Description automatically generated"/>
          <p:cNvPicPr preferRelativeResize="0"/>
          <p:nvPr/>
        </p:nvPicPr>
        <p:blipFill rotWithShape="1">
          <a:blip r:embed="rId4">
            <a:alphaModFix/>
          </a:blip>
          <a:srcRect b="4885"/>
          <a:stretch/>
        </p:blipFill>
        <p:spPr>
          <a:xfrm>
            <a:off x="5044440" y="978182"/>
            <a:ext cx="3911600" cy="2557498"/>
          </a:xfrm>
          <a:prstGeom prst="rect">
            <a:avLst/>
          </a:prstGeom>
          <a:noFill/>
          <a:ln>
            <a:noFill/>
          </a:ln>
        </p:spPr>
      </p:pic>
      <p:sp>
        <p:nvSpPr>
          <p:cNvPr id="295" name="Google Shape;295;p11"/>
          <p:cNvSpPr txBox="1"/>
          <p:nvPr/>
        </p:nvSpPr>
        <p:spPr>
          <a:xfrm>
            <a:off x="337141" y="4209073"/>
            <a:ext cx="57474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dk1"/>
                </a:solidFill>
                <a:latin typeface="Gill Sans"/>
                <a:ea typeface="Gill Sans"/>
                <a:cs typeface="Gill Sans"/>
                <a:sym typeface="Gill Sans"/>
              </a:rPr>
              <a:t>Paper: “Chameleon@Edge Community Workshop Report”, 2021</a:t>
            </a:r>
            <a:endParaRPr sz="1200" b="0" i="0" u="none" strike="noStrike" cap="none">
              <a:solidFill>
                <a:srgbClr val="000000"/>
              </a:solidFill>
              <a:latin typeface="Arial"/>
              <a:ea typeface="Arial"/>
              <a:cs typeface="Arial"/>
              <a:sym typeface="Arial"/>
            </a:endParaRPr>
          </a:p>
        </p:txBody>
      </p:sp>
      <p:sp>
        <p:nvSpPr>
          <p:cNvPr id="296" name="Google Shape;296;p11"/>
          <p:cNvSpPr txBox="1">
            <a:spLocks noGrp="1"/>
          </p:cNvSpPr>
          <p:nvPr>
            <p:ph type="sldNum" idx="12"/>
          </p:nvPr>
        </p:nvSpPr>
        <p:spPr>
          <a:xfrm>
            <a:off x="8458200" y="4812507"/>
            <a:ext cx="457200" cy="273900"/>
          </a:xfrm>
          <a:prstGeom prst="rect">
            <a:avLst/>
          </a:prstGeom>
          <a:noFill/>
          <a:ln>
            <a:noFill/>
          </a:ln>
        </p:spPr>
        <p:txBody>
          <a:bodyPr spcFirstLastPara="1" wrap="square" lIns="0" tIns="45700" rIns="0" bIns="0" anchor="b"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15</a:t>
            </a:fld>
            <a:endParaRPr/>
          </a:p>
        </p:txBody>
      </p:sp>
      <p:sp>
        <p:nvSpPr>
          <p:cNvPr id="297" name="Google Shape;297;p11"/>
          <p:cNvSpPr txBox="1">
            <a:spLocks noGrp="1"/>
          </p:cNvSpPr>
          <p:nvPr>
            <p:ph type="title"/>
          </p:nvPr>
        </p:nvSpPr>
        <p:spPr>
          <a:xfrm>
            <a:off x="762000" y="28339"/>
            <a:ext cx="7772400" cy="857400"/>
          </a:xfrm>
          <a:prstGeom prst="rect">
            <a:avLst/>
          </a:prstGeom>
          <a:noFill/>
          <a:ln>
            <a:noFill/>
          </a:ln>
        </p:spPr>
        <p:txBody>
          <a:bodyPr spcFirstLastPara="1" wrap="square" lIns="0" tIns="45700" rIns="0" bIns="45700" anchor="ctr" anchorCtr="0">
            <a:normAutofit/>
          </a:bodyPr>
          <a:lstStyle/>
          <a:p>
            <a:pPr marL="0" lvl="0" indent="0" algn="l" rtl="0">
              <a:lnSpc>
                <a:spcPct val="100000"/>
              </a:lnSpc>
              <a:spcBef>
                <a:spcPts val="0"/>
              </a:spcBef>
              <a:spcAft>
                <a:spcPts val="0"/>
              </a:spcAft>
              <a:buClr>
                <a:srgbClr val="2090EB"/>
              </a:buClr>
              <a:buSzPts val="3200"/>
              <a:buFont typeface="Calibri"/>
              <a:buNone/>
            </a:pPr>
            <a:r>
              <a:rPr lang="en-US" dirty="0"/>
              <a:t>Containers – </a:t>
            </a:r>
            <a:r>
              <a:rPr lang="en-US" dirty="0" err="1"/>
              <a:t>CHI@Edge</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49" name="Google Shape;449;p25"/>
          <p:cNvPicPr preferRelativeResize="0"/>
          <p:nvPr/>
        </p:nvPicPr>
        <p:blipFill rotWithShape="1">
          <a:blip r:embed="rId3">
            <a:alphaModFix/>
          </a:blip>
          <a:srcRect/>
          <a:stretch/>
        </p:blipFill>
        <p:spPr>
          <a:xfrm>
            <a:off x="1021285" y="588254"/>
            <a:ext cx="1782693" cy="1336401"/>
          </a:xfrm>
          <a:prstGeom prst="rect">
            <a:avLst/>
          </a:prstGeom>
          <a:noFill/>
          <a:ln>
            <a:noFill/>
          </a:ln>
        </p:spPr>
      </p:pic>
      <p:pic>
        <p:nvPicPr>
          <p:cNvPr id="450" name="Google Shape;450;p25"/>
          <p:cNvPicPr preferRelativeResize="0"/>
          <p:nvPr/>
        </p:nvPicPr>
        <p:blipFill rotWithShape="1">
          <a:blip r:embed="rId4">
            <a:alphaModFix/>
          </a:blip>
          <a:srcRect/>
          <a:stretch/>
        </p:blipFill>
        <p:spPr>
          <a:xfrm>
            <a:off x="6365456" y="1487"/>
            <a:ext cx="2785729" cy="2089296"/>
          </a:xfrm>
          <a:prstGeom prst="rect">
            <a:avLst/>
          </a:prstGeom>
          <a:noFill/>
          <a:ln>
            <a:noFill/>
          </a:ln>
        </p:spPr>
      </p:pic>
      <p:pic>
        <p:nvPicPr>
          <p:cNvPr id="451" name="Google Shape;451;p25" descr="A picture containing indoor&#10;&#10;Description automatically generated"/>
          <p:cNvPicPr preferRelativeResize="0"/>
          <p:nvPr/>
        </p:nvPicPr>
        <p:blipFill rotWithShape="1">
          <a:blip r:embed="rId5">
            <a:alphaModFix/>
          </a:blip>
          <a:srcRect/>
          <a:stretch/>
        </p:blipFill>
        <p:spPr>
          <a:xfrm>
            <a:off x="2809187" y="588700"/>
            <a:ext cx="1782694" cy="1329147"/>
          </a:xfrm>
          <a:prstGeom prst="rect">
            <a:avLst/>
          </a:prstGeom>
          <a:noFill/>
          <a:ln>
            <a:noFill/>
          </a:ln>
        </p:spPr>
      </p:pic>
      <p:pic>
        <p:nvPicPr>
          <p:cNvPr id="452" name="Google Shape;452;p25" descr="SC17 Awards.jpg"/>
          <p:cNvPicPr preferRelativeResize="0"/>
          <p:nvPr/>
        </p:nvPicPr>
        <p:blipFill rotWithShape="1">
          <a:blip r:embed="rId6">
            <a:alphaModFix/>
          </a:blip>
          <a:srcRect t="3884" b="25506"/>
          <a:stretch/>
        </p:blipFill>
        <p:spPr>
          <a:xfrm>
            <a:off x="1439994" y="3260885"/>
            <a:ext cx="2172531" cy="1376971"/>
          </a:xfrm>
          <a:prstGeom prst="rect">
            <a:avLst/>
          </a:prstGeom>
          <a:noFill/>
          <a:ln>
            <a:noFill/>
          </a:ln>
        </p:spPr>
      </p:pic>
      <p:sp>
        <p:nvSpPr>
          <p:cNvPr id="453" name="Google Shape;453;p25"/>
          <p:cNvSpPr txBox="1">
            <a:spLocks noGrp="1"/>
          </p:cNvSpPr>
          <p:nvPr>
            <p:ph type="title"/>
          </p:nvPr>
        </p:nvSpPr>
        <p:spPr>
          <a:xfrm>
            <a:off x="107100" y="-29525"/>
            <a:ext cx="6258300" cy="617700"/>
          </a:xfrm>
          <a:prstGeom prst="rect">
            <a:avLst/>
          </a:prstGeom>
          <a:noFill/>
          <a:ln>
            <a:noFill/>
          </a:ln>
        </p:spPr>
        <p:txBody>
          <a:bodyPr spcFirstLastPara="1" wrap="square" lIns="0" tIns="45700" rIns="0" bIns="45700" anchor="ctr" anchorCtr="0">
            <a:normAutofit/>
          </a:bodyPr>
          <a:lstStyle/>
          <a:p>
            <a:pPr marL="0" lvl="0" indent="0" algn="l" rtl="0">
              <a:lnSpc>
                <a:spcPct val="100000"/>
              </a:lnSpc>
              <a:spcBef>
                <a:spcPts val="0"/>
              </a:spcBef>
              <a:spcAft>
                <a:spcPts val="0"/>
              </a:spcAft>
              <a:buClr>
                <a:srgbClr val="2090EB"/>
              </a:buClr>
              <a:buSzPts val="3200"/>
              <a:buFont typeface="Calibri"/>
              <a:buNone/>
            </a:pPr>
            <a:r>
              <a:rPr lang="en-US"/>
              <a:t>Not Just a Testbed, a Community</a:t>
            </a:r>
            <a:endParaRPr/>
          </a:p>
        </p:txBody>
      </p:sp>
      <p:pic>
        <p:nvPicPr>
          <p:cNvPr id="454" name="Google Shape;454;p25" descr="yuyu.jpg"/>
          <p:cNvPicPr preferRelativeResize="0"/>
          <p:nvPr/>
        </p:nvPicPr>
        <p:blipFill rotWithShape="1">
          <a:blip r:embed="rId7">
            <a:alphaModFix/>
          </a:blip>
          <a:srcRect/>
          <a:stretch/>
        </p:blipFill>
        <p:spPr>
          <a:xfrm>
            <a:off x="781" y="2022776"/>
            <a:ext cx="1743088" cy="1307317"/>
          </a:xfrm>
          <a:prstGeom prst="rect">
            <a:avLst/>
          </a:prstGeom>
          <a:noFill/>
          <a:ln>
            <a:noFill/>
          </a:ln>
        </p:spPr>
      </p:pic>
      <p:pic>
        <p:nvPicPr>
          <p:cNvPr id="455" name="Google Shape;455;p25"/>
          <p:cNvPicPr preferRelativeResize="0"/>
          <p:nvPr/>
        </p:nvPicPr>
        <p:blipFill rotWithShape="1">
          <a:blip r:embed="rId8">
            <a:alphaModFix/>
          </a:blip>
          <a:srcRect l="7643" r="7874"/>
          <a:stretch/>
        </p:blipFill>
        <p:spPr>
          <a:xfrm>
            <a:off x="6757305" y="1524578"/>
            <a:ext cx="2386695" cy="2118834"/>
          </a:xfrm>
          <a:prstGeom prst="rect">
            <a:avLst/>
          </a:prstGeom>
          <a:noFill/>
          <a:ln>
            <a:noFill/>
          </a:ln>
        </p:spPr>
      </p:pic>
      <p:pic>
        <p:nvPicPr>
          <p:cNvPr id="456" name="Google Shape;456;p25" descr="sdx.tiff"/>
          <p:cNvPicPr preferRelativeResize="0"/>
          <p:nvPr/>
        </p:nvPicPr>
        <p:blipFill rotWithShape="1">
          <a:blip r:embed="rId9">
            <a:alphaModFix/>
          </a:blip>
          <a:srcRect/>
          <a:stretch/>
        </p:blipFill>
        <p:spPr>
          <a:xfrm>
            <a:off x="6356184" y="1302500"/>
            <a:ext cx="2854740" cy="1039917"/>
          </a:xfrm>
          <a:prstGeom prst="rect">
            <a:avLst/>
          </a:prstGeom>
          <a:noFill/>
          <a:ln>
            <a:noFill/>
          </a:ln>
        </p:spPr>
      </p:pic>
      <p:pic>
        <p:nvPicPr>
          <p:cNvPr id="457" name="Google Shape;457;p25" descr="IMG_1695.JPG"/>
          <p:cNvPicPr preferRelativeResize="0"/>
          <p:nvPr/>
        </p:nvPicPr>
        <p:blipFill rotWithShape="1">
          <a:blip r:embed="rId10">
            <a:alphaModFix/>
          </a:blip>
          <a:srcRect r="9031" b="17368"/>
          <a:stretch/>
        </p:blipFill>
        <p:spPr>
          <a:xfrm>
            <a:off x="4855606" y="3482145"/>
            <a:ext cx="1712129" cy="1166404"/>
          </a:xfrm>
          <a:prstGeom prst="rect">
            <a:avLst/>
          </a:prstGeom>
          <a:noFill/>
          <a:ln>
            <a:noFill/>
          </a:ln>
        </p:spPr>
      </p:pic>
      <p:sp>
        <p:nvSpPr>
          <p:cNvPr id="458" name="Google Shape;458;p25"/>
          <p:cNvSpPr/>
          <p:nvPr/>
        </p:nvSpPr>
        <p:spPr>
          <a:xfrm>
            <a:off x="1943337" y="1875761"/>
            <a:ext cx="4921250" cy="14773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Supporting research projects in architecture, operating systems design, virtualization, power management, real-time analysis, security, storage systems, databases, networking, machine learning, neural networks, data science, and many others.</a:t>
            </a:r>
            <a:endParaRPr sz="1800" b="0" i="0" u="none" strike="noStrike" cap="none">
              <a:solidFill>
                <a:srgbClr val="000000"/>
              </a:solidFill>
              <a:latin typeface="Calibri"/>
              <a:ea typeface="Calibri"/>
              <a:cs typeface="Calibri"/>
              <a:sym typeface="Calibri"/>
            </a:endParaRPr>
          </a:p>
        </p:txBody>
      </p:sp>
      <p:pic>
        <p:nvPicPr>
          <p:cNvPr id="459" name="Google Shape;459;p25" descr="Walker research team.png"/>
          <p:cNvPicPr preferRelativeResize="0"/>
          <p:nvPr/>
        </p:nvPicPr>
        <p:blipFill rotWithShape="1">
          <a:blip r:embed="rId11">
            <a:alphaModFix/>
          </a:blip>
          <a:srcRect/>
          <a:stretch/>
        </p:blipFill>
        <p:spPr>
          <a:xfrm>
            <a:off x="3206035" y="3319597"/>
            <a:ext cx="1758158" cy="1318619"/>
          </a:xfrm>
          <a:prstGeom prst="rect">
            <a:avLst/>
          </a:prstGeom>
          <a:noFill/>
          <a:ln>
            <a:noFill/>
          </a:ln>
        </p:spPr>
      </p:pic>
      <p:pic>
        <p:nvPicPr>
          <p:cNvPr id="460" name="Google Shape;460;p25" descr="SC19 student 2.jpg"/>
          <p:cNvPicPr preferRelativeResize="0"/>
          <p:nvPr/>
        </p:nvPicPr>
        <p:blipFill rotWithShape="1">
          <a:blip r:embed="rId12">
            <a:alphaModFix/>
          </a:blip>
          <a:srcRect t="10863" r="19750" b="19569"/>
          <a:stretch/>
        </p:blipFill>
        <p:spPr>
          <a:xfrm>
            <a:off x="-1" y="3330539"/>
            <a:ext cx="2010793" cy="1307317"/>
          </a:xfrm>
          <a:prstGeom prst="rect">
            <a:avLst/>
          </a:prstGeom>
          <a:noFill/>
          <a:ln>
            <a:noFill/>
          </a:ln>
        </p:spPr>
      </p:pic>
      <p:pic>
        <p:nvPicPr>
          <p:cNvPr id="461" name="Google Shape;461;p25" descr="SC19 student.jpg"/>
          <p:cNvPicPr preferRelativeResize="0"/>
          <p:nvPr/>
        </p:nvPicPr>
        <p:blipFill rotWithShape="1">
          <a:blip r:embed="rId13">
            <a:alphaModFix/>
          </a:blip>
          <a:srcRect l="6727" t="22697" b="16420"/>
          <a:stretch/>
        </p:blipFill>
        <p:spPr>
          <a:xfrm>
            <a:off x="6567734" y="3370224"/>
            <a:ext cx="2590833" cy="1268341"/>
          </a:xfrm>
          <a:prstGeom prst="rect">
            <a:avLst/>
          </a:prstGeom>
          <a:noFill/>
          <a:ln>
            <a:noFill/>
          </a:ln>
        </p:spPr>
      </p:pic>
      <p:pic>
        <p:nvPicPr>
          <p:cNvPr id="462" name="Google Shape;462;p25"/>
          <p:cNvPicPr preferRelativeResize="0"/>
          <p:nvPr/>
        </p:nvPicPr>
        <p:blipFill rotWithShape="1">
          <a:blip r:embed="rId14">
            <a:alphaModFix/>
          </a:blip>
          <a:srcRect/>
          <a:stretch/>
        </p:blipFill>
        <p:spPr>
          <a:xfrm>
            <a:off x="-9098" y="629243"/>
            <a:ext cx="1874451" cy="1406489"/>
          </a:xfrm>
          <a:prstGeom prst="rect">
            <a:avLst/>
          </a:prstGeom>
          <a:noFill/>
          <a:ln>
            <a:noFill/>
          </a:ln>
        </p:spPr>
      </p:pic>
      <p:pic>
        <p:nvPicPr>
          <p:cNvPr id="463" name="Google Shape;463;p25"/>
          <p:cNvPicPr preferRelativeResize="0"/>
          <p:nvPr/>
        </p:nvPicPr>
        <p:blipFill rotWithShape="1">
          <a:blip r:embed="rId15">
            <a:alphaModFix/>
          </a:blip>
          <a:srcRect/>
          <a:stretch/>
        </p:blipFill>
        <p:spPr>
          <a:xfrm>
            <a:off x="4468637" y="658752"/>
            <a:ext cx="2238390" cy="1259095"/>
          </a:xfrm>
          <a:prstGeom prst="rect">
            <a:avLst/>
          </a:prstGeom>
          <a:noFill/>
          <a:ln>
            <a:noFill/>
          </a:ln>
        </p:spPr>
      </p:pic>
      <p:sp>
        <p:nvSpPr>
          <p:cNvPr id="464" name="Google Shape;464;p25"/>
          <p:cNvSpPr txBox="1">
            <a:spLocks noGrp="1"/>
          </p:cNvSpPr>
          <p:nvPr>
            <p:ph type="sldNum" idx="12"/>
          </p:nvPr>
        </p:nvSpPr>
        <p:spPr>
          <a:xfrm>
            <a:off x="8458200" y="4812507"/>
            <a:ext cx="457200" cy="273900"/>
          </a:xfrm>
          <a:prstGeom prst="rect">
            <a:avLst/>
          </a:prstGeom>
          <a:noFill/>
          <a:ln>
            <a:noFill/>
          </a:ln>
        </p:spPr>
        <p:txBody>
          <a:bodyPr spcFirstLastPara="1" wrap="square" lIns="0" tIns="45700" rIns="0" bIns="0" anchor="b"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16</a:t>
            </a:fld>
            <a:endParaRPr/>
          </a:p>
        </p:txBody>
      </p:sp>
      <p:sp>
        <p:nvSpPr>
          <p:cNvPr id="465" name="Google Shape;465;p25"/>
          <p:cNvSpPr txBox="1"/>
          <p:nvPr/>
        </p:nvSpPr>
        <p:spPr>
          <a:xfrm>
            <a:off x="4307425" y="4316575"/>
            <a:ext cx="4824900" cy="492600"/>
          </a:xfrm>
          <a:prstGeom prst="rect">
            <a:avLst/>
          </a:prstGeom>
          <a:solidFill>
            <a:schemeClr val="accen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Calibri"/>
                <a:ea typeface="Calibri"/>
                <a:cs typeface="Calibri"/>
                <a:sym typeface="Calibri"/>
              </a:rPr>
              <a:t>Check out user experiment stories on our blog:</a:t>
            </a:r>
            <a:endParaRPr sz="13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Calibri"/>
                <a:ea typeface="Calibri"/>
                <a:cs typeface="Calibri"/>
                <a:sym typeface="Calibri"/>
              </a:rPr>
              <a:t>https://www.chameleoncloud.org/blog/category/user-experiments/</a:t>
            </a:r>
            <a:endParaRPr sz="1300" b="0" i="0" u="none" strike="noStrike" cap="none">
              <a:solidFill>
                <a:srgbClr val="00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18"/>
          <p:cNvSpPr txBox="1">
            <a:spLocks noGrp="1"/>
          </p:cNvSpPr>
          <p:nvPr>
            <p:ph type="title"/>
          </p:nvPr>
        </p:nvSpPr>
        <p:spPr>
          <a:xfrm>
            <a:off x="685800" y="28339"/>
            <a:ext cx="7772400" cy="857250"/>
          </a:xfrm>
          <a:prstGeom prst="rect">
            <a:avLst/>
          </a:prstGeom>
          <a:noFill/>
          <a:ln>
            <a:noFill/>
          </a:ln>
        </p:spPr>
        <p:txBody>
          <a:bodyPr spcFirstLastPara="1" wrap="square" lIns="0" tIns="45700" rIns="0" bIns="45700" anchor="ctr" anchorCtr="0">
            <a:normAutofit/>
          </a:bodyPr>
          <a:lstStyle/>
          <a:p>
            <a:pPr marL="0" lvl="0" indent="0" algn="l" rtl="0">
              <a:lnSpc>
                <a:spcPct val="100000"/>
              </a:lnSpc>
              <a:spcBef>
                <a:spcPts val="0"/>
              </a:spcBef>
              <a:spcAft>
                <a:spcPts val="0"/>
              </a:spcAft>
              <a:buClr>
                <a:srgbClr val="2090EB"/>
              </a:buClr>
              <a:buSzPts val="3200"/>
              <a:buFont typeface="Calibri"/>
              <a:buNone/>
            </a:pPr>
            <a:r>
              <a:rPr lang="en-US" dirty="0"/>
              <a:t>TROVI: SHARING AND FINDING ARTIFACTS</a:t>
            </a:r>
            <a:endParaRPr dirty="0"/>
          </a:p>
        </p:txBody>
      </p:sp>
      <p:sp>
        <p:nvSpPr>
          <p:cNvPr id="350" name="Google Shape;350;p18"/>
          <p:cNvSpPr txBox="1">
            <a:spLocks noGrp="1"/>
          </p:cNvSpPr>
          <p:nvPr>
            <p:ph type="body" idx="1"/>
          </p:nvPr>
        </p:nvSpPr>
        <p:spPr>
          <a:xfrm>
            <a:off x="650065" y="778369"/>
            <a:ext cx="4539343" cy="3577554"/>
          </a:xfrm>
          <a:prstGeom prst="rect">
            <a:avLst/>
          </a:prstGeom>
          <a:noFill/>
          <a:ln>
            <a:noFill/>
          </a:ln>
        </p:spPr>
        <p:txBody>
          <a:bodyPr spcFirstLastPara="1" wrap="square" lIns="0" tIns="45700" rIns="0" bIns="45700" anchor="t" anchorCtr="0">
            <a:normAutofit fontScale="85000" lnSpcReduction="20000"/>
          </a:bodyPr>
          <a:lstStyle/>
          <a:p>
            <a:pPr marL="68580" lvl="0" indent="0" algn="l" rtl="0">
              <a:lnSpc>
                <a:spcPct val="100000"/>
              </a:lnSpc>
              <a:spcBef>
                <a:spcPts val="0"/>
              </a:spcBef>
              <a:spcAft>
                <a:spcPts val="0"/>
              </a:spcAft>
              <a:buSzPct val="85000"/>
              <a:buNone/>
            </a:pPr>
            <a:endParaRPr dirty="0"/>
          </a:p>
          <a:p>
            <a:pPr marL="342900" lvl="0" indent="-274320" algn="l" rtl="0">
              <a:lnSpc>
                <a:spcPct val="100000"/>
              </a:lnSpc>
              <a:spcBef>
                <a:spcPts val="700"/>
              </a:spcBef>
              <a:spcAft>
                <a:spcPts val="0"/>
              </a:spcAft>
              <a:buSzPct val="85000"/>
              <a:buChar char="▶"/>
            </a:pPr>
            <a:r>
              <a:rPr lang="en-US" dirty="0"/>
              <a:t>A testbed-integrated open experiment sharing repository integrated with </a:t>
            </a:r>
            <a:r>
              <a:rPr lang="en-US" b="1" dirty="0"/>
              <a:t>multiple testbeds </a:t>
            </a:r>
            <a:endParaRPr dirty="0"/>
          </a:p>
          <a:p>
            <a:pPr marL="342900" lvl="0" indent="-274320" algn="l" rtl="0">
              <a:lnSpc>
                <a:spcPct val="100000"/>
              </a:lnSpc>
              <a:spcBef>
                <a:spcPts val="700"/>
              </a:spcBef>
              <a:spcAft>
                <a:spcPts val="0"/>
              </a:spcAft>
              <a:buSzPct val="85000"/>
              <a:buChar char="▶"/>
            </a:pPr>
            <a:r>
              <a:rPr lang="en-US" dirty="0"/>
              <a:t>Trovi artifacts </a:t>
            </a:r>
            <a:endParaRPr dirty="0"/>
          </a:p>
          <a:p>
            <a:pPr marL="742950" lvl="1" indent="-274319" algn="l" rtl="0">
              <a:lnSpc>
                <a:spcPct val="100000"/>
              </a:lnSpc>
              <a:spcBef>
                <a:spcPts val="700"/>
              </a:spcBef>
              <a:spcAft>
                <a:spcPts val="0"/>
              </a:spcAft>
              <a:buSzPct val="85000"/>
              <a:buChar char="▶"/>
            </a:pPr>
            <a:r>
              <a:rPr lang="en-US" dirty="0"/>
              <a:t>Collection of information about all the experiment</a:t>
            </a:r>
            <a:endParaRPr dirty="0"/>
          </a:p>
          <a:p>
            <a:pPr marL="742950" lvl="1" indent="-274319" algn="l" rtl="0">
              <a:lnSpc>
                <a:spcPct val="100000"/>
              </a:lnSpc>
              <a:spcBef>
                <a:spcPts val="700"/>
              </a:spcBef>
              <a:spcAft>
                <a:spcPts val="0"/>
              </a:spcAft>
              <a:buSzPct val="85000"/>
              <a:buChar char="▶"/>
            </a:pPr>
            <a:r>
              <a:rPr lang="en-US" dirty="0"/>
              <a:t>Assumes that artifact will be implemented in a variety of ways</a:t>
            </a:r>
            <a:endParaRPr dirty="0"/>
          </a:p>
          <a:p>
            <a:pPr marL="742950" lvl="1" indent="-274319" algn="l" rtl="0">
              <a:lnSpc>
                <a:spcPct val="100000"/>
              </a:lnSpc>
              <a:spcBef>
                <a:spcPts val="700"/>
              </a:spcBef>
              <a:spcAft>
                <a:spcPts val="0"/>
              </a:spcAft>
              <a:buSzPct val="85000"/>
              <a:buChar char="▶"/>
            </a:pPr>
            <a:r>
              <a:rPr lang="en-US" dirty="0"/>
              <a:t>Connected to the testbed such that the experimental environment is easy to deploy</a:t>
            </a:r>
            <a:endParaRPr dirty="0"/>
          </a:p>
          <a:p>
            <a:pPr marL="742950" lvl="1" indent="-274319" algn="l" rtl="0">
              <a:lnSpc>
                <a:spcPct val="100000"/>
              </a:lnSpc>
              <a:spcBef>
                <a:spcPts val="700"/>
              </a:spcBef>
              <a:spcAft>
                <a:spcPts val="0"/>
              </a:spcAft>
              <a:buSzPct val="85000"/>
              <a:buChar char="▶"/>
            </a:pPr>
            <a:r>
              <a:rPr lang="en-US" dirty="0"/>
              <a:t>Artifacts support  fine-grained sharing, versioning, and provide metrics about usage </a:t>
            </a:r>
            <a:endParaRPr dirty="0"/>
          </a:p>
          <a:p>
            <a:pPr marL="342900" lvl="0" indent="-274320" algn="l" rtl="0">
              <a:lnSpc>
                <a:spcPct val="100000"/>
              </a:lnSpc>
              <a:spcBef>
                <a:spcPts val="700"/>
              </a:spcBef>
              <a:spcAft>
                <a:spcPts val="0"/>
              </a:spcAft>
              <a:buSzPct val="85000"/>
              <a:buChar char="▶"/>
            </a:pPr>
            <a:r>
              <a:rPr lang="en-US" dirty="0"/>
              <a:t>Portal to present, browse, filter, and find interesting experiments </a:t>
            </a:r>
            <a:endParaRPr dirty="0"/>
          </a:p>
          <a:p>
            <a:pPr marL="342900" lvl="0" indent="-274320" algn="l" rtl="0">
              <a:lnSpc>
                <a:spcPct val="100000"/>
              </a:lnSpc>
              <a:spcBef>
                <a:spcPts val="700"/>
              </a:spcBef>
              <a:spcAft>
                <a:spcPts val="0"/>
              </a:spcAft>
              <a:buSzPct val="85000"/>
              <a:buChar char="▶"/>
            </a:pPr>
            <a:r>
              <a:rPr lang="en-US" dirty="0"/>
              <a:t>Open APIs: can be integrated with any testbed</a:t>
            </a:r>
            <a:endParaRPr dirty="0"/>
          </a:p>
        </p:txBody>
      </p:sp>
      <p:sp>
        <p:nvSpPr>
          <p:cNvPr id="354" name="Google Shape;354;p18"/>
          <p:cNvSpPr txBox="1"/>
          <p:nvPr/>
        </p:nvSpPr>
        <p:spPr>
          <a:xfrm>
            <a:off x="4446304" y="4190948"/>
            <a:ext cx="4697700" cy="338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1" u="none" strike="noStrike" kern="0" cap="none" spc="0" normalizeH="0" baseline="0" noProof="0" dirty="0">
                <a:ln>
                  <a:noFill/>
                </a:ln>
                <a:solidFill>
                  <a:srgbClr val="000000"/>
                </a:solidFill>
                <a:effectLst/>
                <a:uLnTx/>
                <a:uFillTx/>
                <a:latin typeface="Gill Sans"/>
                <a:ea typeface="Gill Sans"/>
                <a:cs typeface="Gill Sans"/>
                <a:sym typeface="Gill Sans"/>
              </a:rPr>
              <a:t>Paper: “Three Pillars of Reproducibility,” ReWords’23</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55" name="Google Shape;355;p18"/>
          <p:cNvSpPr txBox="1">
            <a:spLocks noGrp="1"/>
          </p:cNvSpPr>
          <p:nvPr>
            <p:ph type="sldNum" idx="12"/>
          </p:nvPr>
        </p:nvSpPr>
        <p:spPr>
          <a:xfrm>
            <a:off x="8458200" y="4812507"/>
            <a:ext cx="457200" cy="273900"/>
          </a:xfrm>
          <a:prstGeom prst="rect">
            <a:avLst/>
          </a:prstGeom>
          <a:noFill/>
          <a:ln>
            <a:noFill/>
          </a:ln>
        </p:spPr>
        <p:txBody>
          <a:bodyPr spcFirstLastPara="1" wrap="square" lIns="0" tIns="45700" rIns="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17</a:t>
            </a:fld>
            <a:endParaRPr kumimoji="0" sz="1300" b="0" i="0" u="none" strike="noStrike" kern="0" cap="none" spc="0" normalizeH="0" baseline="0" noProof="0">
              <a:ln>
                <a:noFill/>
              </a:ln>
              <a:solidFill>
                <a:srgbClr val="000000"/>
              </a:solidFill>
              <a:effectLst/>
              <a:uLnTx/>
              <a:uFillTx/>
              <a:latin typeface="Calibri"/>
              <a:cs typeface="Calibri"/>
              <a:sym typeface="Calibri"/>
            </a:endParaRPr>
          </a:p>
        </p:txBody>
      </p:sp>
      <p:pic>
        <p:nvPicPr>
          <p:cNvPr id="3" name="Picture 2" descr="A green sign with white text&#10;&#10;AI-generated content may be incorrect.">
            <a:extLst>
              <a:ext uri="{FF2B5EF4-FFF2-40B4-BE49-F238E27FC236}">
                <a16:creationId xmlns:a16="http://schemas.microsoft.com/office/drawing/2014/main" id="{E538BE2B-BE64-D04C-EFCC-AD9AC8FAFE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3268" y="991016"/>
            <a:ext cx="3046876" cy="570867"/>
          </a:xfrm>
          <a:prstGeom prst="rect">
            <a:avLst/>
          </a:prstGeom>
        </p:spPr>
      </p:pic>
      <p:pic>
        <p:nvPicPr>
          <p:cNvPr id="5" name="Picture 4" descr="A screenshot of a browser window&#10;&#10;AI-generated content may be incorrect.">
            <a:extLst>
              <a:ext uri="{FF2B5EF4-FFF2-40B4-BE49-F238E27FC236}">
                <a16:creationId xmlns:a16="http://schemas.microsoft.com/office/drawing/2014/main" id="{3A417B37-E7B8-8877-E5CE-06F9E1B2B3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2478" y="1561883"/>
            <a:ext cx="3648456" cy="1538075"/>
          </a:xfrm>
          <a:prstGeom prst="rect">
            <a:avLst/>
          </a:prstGeom>
        </p:spPr>
      </p:pic>
      <p:pic>
        <p:nvPicPr>
          <p:cNvPr id="7" name="Picture 6" descr="A number and numbers on a white background&#10;&#10;AI-generated content may be incorrect.">
            <a:extLst>
              <a:ext uri="{FF2B5EF4-FFF2-40B4-BE49-F238E27FC236}">
                <a16:creationId xmlns:a16="http://schemas.microsoft.com/office/drawing/2014/main" id="{F67F7443-C0D9-7B7A-483B-474D7674A0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9386" y="3099958"/>
            <a:ext cx="2834640" cy="85856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g36c67152b49_0_1"/>
          <p:cNvSpPr txBox="1">
            <a:spLocks noGrp="1"/>
          </p:cNvSpPr>
          <p:nvPr>
            <p:ph type="title"/>
          </p:nvPr>
        </p:nvSpPr>
        <p:spPr>
          <a:xfrm>
            <a:off x="685800" y="28339"/>
            <a:ext cx="7772400" cy="857400"/>
          </a:xfrm>
          <a:prstGeom prst="rect">
            <a:avLst/>
          </a:prstGeom>
          <a:noFill/>
          <a:ln>
            <a:noFill/>
          </a:ln>
        </p:spPr>
        <p:txBody>
          <a:bodyPr spcFirstLastPara="1" wrap="square" lIns="0" tIns="45700" rIns="0" bIns="45700" anchor="ctr" anchorCtr="0">
            <a:normAutofit/>
          </a:bodyPr>
          <a:lstStyle/>
          <a:p>
            <a:pPr marL="0" lvl="0" indent="0" algn="l" rtl="0">
              <a:lnSpc>
                <a:spcPct val="100000"/>
              </a:lnSpc>
              <a:spcBef>
                <a:spcPts val="0"/>
              </a:spcBef>
              <a:spcAft>
                <a:spcPts val="0"/>
              </a:spcAft>
              <a:buSzPts val="1800"/>
              <a:buNone/>
            </a:pPr>
            <a:r>
              <a:rPr lang="en-US"/>
              <a:t>Sharing via Trovi</a:t>
            </a:r>
            <a:endParaRPr/>
          </a:p>
        </p:txBody>
      </p:sp>
      <p:sp>
        <p:nvSpPr>
          <p:cNvPr id="362" name="Google Shape;362;g36c67152b49_0_1"/>
          <p:cNvSpPr txBox="1">
            <a:spLocks noGrp="1"/>
          </p:cNvSpPr>
          <p:nvPr>
            <p:ph type="sldNum" idx="12"/>
          </p:nvPr>
        </p:nvSpPr>
        <p:spPr>
          <a:xfrm>
            <a:off x="8458200" y="4812507"/>
            <a:ext cx="457200" cy="273900"/>
          </a:xfrm>
          <a:prstGeom prst="rect">
            <a:avLst/>
          </a:prstGeom>
          <a:noFill/>
          <a:ln>
            <a:noFill/>
          </a:ln>
        </p:spPr>
        <p:txBody>
          <a:bodyPr spcFirstLastPara="1" wrap="square" lIns="0" tIns="45700" rIns="0" bIns="0" anchor="b"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18</a:t>
            </a:fld>
            <a:endParaRPr/>
          </a:p>
        </p:txBody>
      </p:sp>
      <p:graphicFrame>
        <p:nvGraphicFramePr>
          <p:cNvPr id="2" name="Table 1">
            <a:extLst>
              <a:ext uri="{FF2B5EF4-FFF2-40B4-BE49-F238E27FC236}">
                <a16:creationId xmlns:a16="http://schemas.microsoft.com/office/drawing/2014/main" id="{EAE3039E-C94C-D2F7-F231-EDB1F3571787}"/>
              </a:ext>
            </a:extLst>
          </p:cNvPr>
          <p:cNvGraphicFramePr>
            <a:graphicFrameLocks noGrp="1"/>
          </p:cNvGraphicFramePr>
          <p:nvPr>
            <p:extLst>
              <p:ext uri="{D42A27DB-BD31-4B8C-83A1-F6EECF244321}">
                <p14:modId xmlns:p14="http://schemas.microsoft.com/office/powerpoint/2010/main" val="2515653946"/>
              </p:ext>
            </p:extLst>
          </p:nvPr>
        </p:nvGraphicFramePr>
        <p:xfrm>
          <a:off x="685800" y="1063399"/>
          <a:ext cx="3044952" cy="3016702"/>
        </p:xfrm>
        <a:graphic>
          <a:graphicData uri="http://schemas.openxmlformats.org/drawingml/2006/table">
            <a:tbl>
              <a:tblPr/>
              <a:tblGrid>
                <a:gridCol w="2167128">
                  <a:extLst>
                    <a:ext uri="{9D8B030D-6E8A-4147-A177-3AD203B41FA5}">
                      <a16:colId xmlns:a16="http://schemas.microsoft.com/office/drawing/2014/main" val="3438324923"/>
                    </a:ext>
                  </a:extLst>
                </a:gridCol>
                <a:gridCol w="877824">
                  <a:extLst>
                    <a:ext uri="{9D8B030D-6E8A-4147-A177-3AD203B41FA5}">
                      <a16:colId xmlns:a16="http://schemas.microsoft.com/office/drawing/2014/main" val="663550782"/>
                    </a:ext>
                  </a:extLst>
                </a:gridCol>
              </a:tblGrid>
              <a:tr h="232054">
                <a:tc>
                  <a:txBody>
                    <a:bodyPr/>
                    <a:lstStyle/>
                    <a:p>
                      <a:pPr rtl="0" fontAlgn="b">
                        <a:buNone/>
                      </a:pPr>
                      <a:r>
                        <a:rPr lang="en-US" sz="1000" b="1" dirty="0">
                          <a:effectLst/>
                        </a:rPr>
                        <a:t>Total artifacts</a:t>
                      </a:r>
                    </a:p>
                  </a:txBody>
                  <a:tcPr marL="20923" marR="20923" marT="13948" marB="13948"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buNone/>
                      </a:pPr>
                      <a:r>
                        <a:rPr lang="en-US" sz="1000">
                          <a:effectLst/>
                        </a:rPr>
                        <a:t>272</a:t>
                      </a:r>
                    </a:p>
                  </a:txBody>
                  <a:tcPr marL="20923" marR="20923" marT="13948" marB="13948"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304471993"/>
                  </a:ext>
                </a:extLst>
              </a:tr>
              <a:tr h="232054">
                <a:tc>
                  <a:txBody>
                    <a:bodyPr/>
                    <a:lstStyle/>
                    <a:p>
                      <a:pPr rtl="0" fontAlgn="b">
                        <a:buNone/>
                      </a:pPr>
                      <a:r>
                        <a:rPr lang="en-US" sz="1000" b="1">
                          <a:effectLst/>
                        </a:rPr>
                        <a:t>Unique authors</a:t>
                      </a:r>
                    </a:p>
                  </a:txBody>
                  <a:tcPr marL="20923" marR="20923" marT="13948" marB="13948"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buNone/>
                      </a:pPr>
                      <a:r>
                        <a:rPr lang="en-US" sz="1000">
                          <a:effectLst/>
                        </a:rPr>
                        <a:t>111</a:t>
                      </a:r>
                    </a:p>
                  </a:txBody>
                  <a:tcPr marL="20923" marR="20923" marT="13948" marB="13948"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6543235"/>
                  </a:ext>
                </a:extLst>
              </a:tr>
              <a:tr h="232054">
                <a:tc>
                  <a:txBody>
                    <a:bodyPr/>
                    <a:lstStyle/>
                    <a:p>
                      <a:pPr rtl="0" fontAlgn="b">
                        <a:buNone/>
                      </a:pPr>
                      <a:r>
                        <a:rPr lang="en-US" sz="1000" b="1">
                          <a:effectLst/>
                        </a:rPr>
                        <a:t>Daypass enabled artifacts</a:t>
                      </a:r>
                    </a:p>
                  </a:txBody>
                  <a:tcPr marL="20923" marR="20923" marT="13948" marB="13948"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buNone/>
                      </a:pPr>
                      <a:r>
                        <a:rPr lang="en-US" sz="1000">
                          <a:effectLst/>
                        </a:rPr>
                        <a:t>26</a:t>
                      </a:r>
                    </a:p>
                  </a:txBody>
                  <a:tcPr marL="20923" marR="20923" marT="13948" marB="13948"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18332600"/>
                  </a:ext>
                </a:extLst>
              </a:tr>
              <a:tr h="232054">
                <a:tc>
                  <a:txBody>
                    <a:bodyPr/>
                    <a:lstStyle/>
                    <a:p>
                      <a:pPr rtl="0" fontAlgn="b">
                        <a:buNone/>
                      </a:pPr>
                      <a:r>
                        <a:rPr lang="en-US" sz="1000" b="1">
                          <a:effectLst/>
                        </a:rPr>
                        <a:t>Chameleon supported</a:t>
                      </a:r>
                    </a:p>
                  </a:txBody>
                  <a:tcPr marL="20923" marR="20923" marT="13948" marB="13948"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buNone/>
                      </a:pPr>
                      <a:r>
                        <a:rPr lang="en-US" sz="1000">
                          <a:effectLst/>
                        </a:rPr>
                        <a:t>16</a:t>
                      </a:r>
                    </a:p>
                  </a:txBody>
                  <a:tcPr marL="20923" marR="20923" marT="13948" marB="13948"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078281671"/>
                  </a:ext>
                </a:extLst>
              </a:tr>
              <a:tr h="232054">
                <a:tc>
                  <a:txBody>
                    <a:bodyPr/>
                    <a:lstStyle/>
                    <a:p>
                      <a:pPr rtl="0" fontAlgn="b">
                        <a:buNone/>
                      </a:pPr>
                      <a:r>
                        <a:rPr lang="en-US" sz="1000" b="1">
                          <a:effectLst/>
                        </a:rPr>
                        <a:t>Repeto badges</a:t>
                      </a:r>
                    </a:p>
                  </a:txBody>
                  <a:tcPr marL="20923" marR="20923" marT="13948" marB="13948"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buNone/>
                      </a:pPr>
                      <a:r>
                        <a:rPr lang="en-US" sz="1000">
                          <a:effectLst/>
                        </a:rPr>
                        <a:t>42</a:t>
                      </a:r>
                    </a:p>
                  </a:txBody>
                  <a:tcPr marL="20923" marR="20923" marT="13948" marB="13948"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383441280"/>
                  </a:ext>
                </a:extLst>
              </a:tr>
              <a:tr h="232054">
                <a:tc>
                  <a:txBody>
                    <a:bodyPr/>
                    <a:lstStyle/>
                    <a:p>
                      <a:pPr rtl="0" fontAlgn="b">
                        <a:buNone/>
                      </a:pPr>
                      <a:r>
                        <a:rPr lang="en-US" sz="1000" b="1">
                          <a:effectLst/>
                        </a:rPr>
                        <a:t>Fount badges</a:t>
                      </a:r>
                    </a:p>
                  </a:txBody>
                  <a:tcPr marL="20923" marR="20923" marT="13948" marB="13948"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buNone/>
                      </a:pPr>
                      <a:r>
                        <a:rPr lang="en-US" sz="1000" dirty="0">
                          <a:effectLst/>
                        </a:rPr>
                        <a:t>55</a:t>
                      </a:r>
                    </a:p>
                  </a:txBody>
                  <a:tcPr marL="20923" marR="20923" marT="13948" marB="13948"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470284903"/>
                  </a:ext>
                </a:extLst>
              </a:tr>
              <a:tr h="232054">
                <a:tc>
                  <a:txBody>
                    <a:bodyPr/>
                    <a:lstStyle/>
                    <a:p>
                      <a:pPr rtl="0" fontAlgn="b">
                        <a:buNone/>
                      </a:pPr>
                      <a:r>
                        <a:rPr lang="en-US" sz="1000" b="1">
                          <a:effectLst/>
                        </a:rPr>
                        <a:t>Max access count ("launches")</a:t>
                      </a:r>
                    </a:p>
                  </a:txBody>
                  <a:tcPr marL="20923" marR="20923" marT="13948" marB="13948"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buNone/>
                      </a:pPr>
                      <a:r>
                        <a:rPr lang="en-US" sz="1000">
                          <a:effectLst/>
                        </a:rPr>
                        <a:t>2362</a:t>
                      </a:r>
                    </a:p>
                  </a:txBody>
                  <a:tcPr marL="20923" marR="20923" marT="13948" marB="13948"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811045196"/>
                  </a:ext>
                </a:extLst>
              </a:tr>
              <a:tr h="232054">
                <a:tc>
                  <a:txBody>
                    <a:bodyPr/>
                    <a:lstStyle/>
                    <a:p>
                      <a:pPr rtl="0" fontAlgn="b">
                        <a:buNone/>
                      </a:pPr>
                      <a:r>
                        <a:rPr lang="en-US" sz="1000" b="1">
                          <a:effectLst/>
                        </a:rPr>
                        <a:t>Mean access count</a:t>
                      </a:r>
                    </a:p>
                  </a:txBody>
                  <a:tcPr marL="20923" marR="20923" marT="13948" marB="13948"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buNone/>
                      </a:pPr>
                      <a:r>
                        <a:rPr lang="en-US" sz="1000">
                          <a:effectLst/>
                        </a:rPr>
                        <a:t>77.44</a:t>
                      </a:r>
                    </a:p>
                  </a:txBody>
                  <a:tcPr marL="20923" marR="20923" marT="13948" marB="13948"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440034045"/>
                  </a:ext>
                </a:extLst>
              </a:tr>
              <a:tr h="232054">
                <a:tc>
                  <a:txBody>
                    <a:bodyPr/>
                    <a:lstStyle/>
                    <a:p>
                      <a:pPr rtl="0" fontAlgn="b">
                        <a:buNone/>
                      </a:pPr>
                      <a:r>
                        <a:rPr lang="en-US" sz="1000" b="1">
                          <a:effectLst/>
                        </a:rPr>
                        <a:t>Median access count</a:t>
                      </a:r>
                    </a:p>
                  </a:txBody>
                  <a:tcPr marL="20923" marR="20923" marT="13948" marB="13948"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buNone/>
                      </a:pPr>
                      <a:r>
                        <a:rPr lang="en-US" sz="1000">
                          <a:effectLst/>
                        </a:rPr>
                        <a:t>18.00</a:t>
                      </a:r>
                    </a:p>
                  </a:txBody>
                  <a:tcPr marL="20923" marR="20923" marT="13948" marB="13948"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012487075"/>
                  </a:ext>
                </a:extLst>
              </a:tr>
              <a:tr h="232054">
                <a:tc>
                  <a:txBody>
                    <a:bodyPr/>
                    <a:lstStyle/>
                    <a:p>
                      <a:pPr rtl="0" fontAlgn="b">
                        <a:buNone/>
                      </a:pPr>
                      <a:r>
                        <a:rPr lang="en-US" sz="1000" b="1" dirty="0">
                          <a:effectLst/>
                        </a:rPr>
                        <a:t>Max unique access count</a:t>
                      </a:r>
                    </a:p>
                  </a:txBody>
                  <a:tcPr marL="20923" marR="20923" marT="13948" marB="13948"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buNone/>
                      </a:pPr>
                      <a:r>
                        <a:rPr lang="en-US" sz="1000">
                          <a:effectLst/>
                        </a:rPr>
                        <a:t>216</a:t>
                      </a:r>
                    </a:p>
                  </a:txBody>
                  <a:tcPr marL="20923" marR="20923" marT="13948" marB="13948"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485376433"/>
                  </a:ext>
                </a:extLst>
              </a:tr>
              <a:tr h="232054">
                <a:tc>
                  <a:txBody>
                    <a:bodyPr/>
                    <a:lstStyle/>
                    <a:p>
                      <a:pPr rtl="0" fontAlgn="b">
                        <a:buNone/>
                      </a:pPr>
                      <a:r>
                        <a:rPr lang="en-US" sz="1000" b="1">
                          <a:effectLst/>
                        </a:rPr>
                        <a:t>Mean unique access count</a:t>
                      </a:r>
                    </a:p>
                  </a:txBody>
                  <a:tcPr marL="20923" marR="20923" marT="13948" marB="13948"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buNone/>
                      </a:pPr>
                      <a:r>
                        <a:rPr lang="en-US" sz="1000">
                          <a:effectLst/>
                        </a:rPr>
                        <a:t>18.87</a:t>
                      </a:r>
                    </a:p>
                  </a:txBody>
                  <a:tcPr marL="20923" marR="20923" marT="13948" marB="13948"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428063776"/>
                  </a:ext>
                </a:extLst>
              </a:tr>
              <a:tr h="232054">
                <a:tc>
                  <a:txBody>
                    <a:bodyPr/>
                    <a:lstStyle/>
                    <a:p>
                      <a:pPr rtl="0" fontAlgn="b">
                        <a:buNone/>
                      </a:pPr>
                      <a:r>
                        <a:rPr lang="en-US" sz="1000" b="1">
                          <a:effectLst/>
                        </a:rPr>
                        <a:t>Median unique access count</a:t>
                      </a:r>
                    </a:p>
                  </a:txBody>
                  <a:tcPr marL="20923" marR="20923" marT="13948" marB="13948"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buNone/>
                      </a:pPr>
                      <a:r>
                        <a:rPr lang="en-US" sz="1000">
                          <a:effectLst/>
                        </a:rPr>
                        <a:t>6.00</a:t>
                      </a:r>
                    </a:p>
                  </a:txBody>
                  <a:tcPr marL="20923" marR="20923" marT="13948" marB="13948"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99452577"/>
                  </a:ext>
                </a:extLst>
              </a:tr>
              <a:tr h="232054">
                <a:tc>
                  <a:txBody>
                    <a:bodyPr/>
                    <a:lstStyle/>
                    <a:p>
                      <a:pPr rtl="0" fontAlgn="b">
                        <a:buNone/>
                      </a:pPr>
                      <a:r>
                        <a:rPr lang="en-US" sz="1000" b="1" dirty="0">
                          <a:effectLst/>
                        </a:rPr>
                        <a:t>Max unique cell execution</a:t>
                      </a:r>
                    </a:p>
                  </a:txBody>
                  <a:tcPr marL="20923" marR="20923" marT="13948" marB="13948"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r" rtl="0" fontAlgn="b">
                        <a:buNone/>
                      </a:pPr>
                      <a:r>
                        <a:rPr lang="en-US" sz="1000" dirty="0">
                          <a:effectLst/>
                        </a:rPr>
                        <a:t>209</a:t>
                      </a:r>
                    </a:p>
                  </a:txBody>
                  <a:tcPr marL="20923" marR="20923" marT="13948" marB="13948"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6821215"/>
                  </a:ext>
                </a:extLst>
              </a:tr>
            </a:tbl>
          </a:graphicData>
        </a:graphic>
      </p:graphicFrame>
      <p:pic>
        <p:nvPicPr>
          <p:cNvPr id="4" name="Graphic 3">
            <a:extLst>
              <a:ext uri="{FF2B5EF4-FFF2-40B4-BE49-F238E27FC236}">
                <a16:creationId xmlns:a16="http://schemas.microsoft.com/office/drawing/2014/main" id="{43FE8063-9DCB-8F5A-AB1C-C2A99E0863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89622" y="1336802"/>
            <a:ext cx="4440592" cy="2743299"/>
          </a:xfrm>
          <a:prstGeom prst="rect">
            <a:avLst/>
          </a:prstGeom>
        </p:spPr>
      </p:pic>
      <p:sp>
        <p:nvSpPr>
          <p:cNvPr id="5" name="TextBox 4">
            <a:extLst>
              <a:ext uri="{FF2B5EF4-FFF2-40B4-BE49-F238E27FC236}">
                <a16:creationId xmlns:a16="http://schemas.microsoft.com/office/drawing/2014/main" id="{303D2DD9-D6DE-99F3-B19C-92B12FD4E8E3}"/>
              </a:ext>
            </a:extLst>
          </p:cNvPr>
          <p:cNvSpPr txBox="1"/>
          <p:nvPr/>
        </p:nvSpPr>
        <p:spPr>
          <a:xfrm>
            <a:off x="5227479" y="838790"/>
            <a:ext cx="2364878" cy="369332"/>
          </a:xfrm>
          <a:prstGeom prst="rect">
            <a:avLst/>
          </a:prstGeom>
          <a:noFill/>
        </p:spPr>
        <p:txBody>
          <a:bodyPr wrap="none" rtlCol="0">
            <a:spAutoFit/>
          </a:bodyPr>
          <a:lstStyle/>
          <a:p>
            <a:r>
              <a:rPr lang="en-US" dirty="0"/>
              <a:t>Total Artifacts Shared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24"/>
          <p:cNvSpPr txBox="1">
            <a:spLocks noGrp="1"/>
          </p:cNvSpPr>
          <p:nvPr>
            <p:ph type="title"/>
          </p:nvPr>
        </p:nvSpPr>
        <p:spPr>
          <a:xfrm>
            <a:off x="685800" y="28339"/>
            <a:ext cx="7772400" cy="857250"/>
          </a:xfrm>
          <a:prstGeom prst="rect">
            <a:avLst/>
          </a:prstGeom>
          <a:noFill/>
          <a:ln>
            <a:noFill/>
          </a:ln>
        </p:spPr>
        <p:txBody>
          <a:bodyPr spcFirstLastPara="1" wrap="square" lIns="0" tIns="45700" rIns="0" bIns="45700" anchor="ctr" anchorCtr="0">
            <a:normAutofit/>
          </a:bodyPr>
          <a:lstStyle/>
          <a:p>
            <a:pPr marL="0" lvl="0" indent="0" algn="l" rtl="0">
              <a:lnSpc>
                <a:spcPct val="100000"/>
              </a:lnSpc>
              <a:spcBef>
                <a:spcPts val="0"/>
              </a:spcBef>
              <a:spcAft>
                <a:spcPts val="0"/>
              </a:spcAft>
              <a:buClr>
                <a:srgbClr val="2090EB"/>
              </a:buClr>
              <a:buSzPts val="3200"/>
              <a:buFont typeface="Calibri"/>
              <a:buNone/>
            </a:pPr>
            <a:r>
              <a:rPr lang="en-US" dirty="0"/>
              <a:t>Research Example: </a:t>
            </a:r>
            <a:r>
              <a:rPr lang="en-US" cap="none" dirty="0">
                <a:sym typeface="Calibri"/>
              </a:rPr>
              <a:t>ENERGY EFFICIENCY</a:t>
            </a:r>
            <a:endParaRPr dirty="0"/>
          </a:p>
        </p:txBody>
      </p:sp>
      <p:sp>
        <p:nvSpPr>
          <p:cNvPr id="440" name="Google Shape;440;p24"/>
          <p:cNvSpPr txBox="1">
            <a:spLocks noGrp="1"/>
          </p:cNvSpPr>
          <p:nvPr>
            <p:ph type="body" idx="1"/>
          </p:nvPr>
        </p:nvSpPr>
        <p:spPr>
          <a:xfrm>
            <a:off x="475674" y="1068050"/>
            <a:ext cx="4350326" cy="3597000"/>
          </a:xfrm>
          <a:prstGeom prst="rect">
            <a:avLst/>
          </a:prstGeom>
          <a:noFill/>
          <a:ln>
            <a:noFill/>
          </a:ln>
        </p:spPr>
        <p:txBody>
          <a:bodyPr spcFirstLastPara="1" wrap="square" lIns="0" tIns="45700" rIns="0" bIns="45700" anchor="t" anchorCtr="0">
            <a:normAutofit fontScale="85000" lnSpcReduction="10000"/>
          </a:bodyPr>
          <a:lstStyle/>
          <a:p>
            <a:pPr lvl="0" indent="-274319">
              <a:spcBef>
                <a:spcPts val="0"/>
              </a:spcBef>
              <a:buChar char="▶"/>
            </a:pPr>
            <a:r>
              <a:rPr lang="en-US" dirty="0"/>
              <a:t>Can we </a:t>
            </a:r>
            <a:r>
              <a:rPr lang="en-US" b="1" dirty="0"/>
              <a:t>characterize performance and power consumption</a:t>
            </a:r>
            <a:r>
              <a:rPr lang="en-US" dirty="0"/>
              <a:t> of HPC simulations and AI applications on heterogeneous CPU-GPU systems?</a:t>
            </a:r>
          </a:p>
          <a:p>
            <a:pPr lvl="0" indent="-274319">
              <a:spcBef>
                <a:spcPts val="0"/>
              </a:spcBef>
              <a:buChar char="▶"/>
            </a:pPr>
            <a:r>
              <a:rPr lang="en-US" dirty="0"/>
              <a:t>1)Ran a series of </a:t>
            </a:r>
            <a:r>
              <a:rPr lang="en-US" b="1" dirty="0"/>
              <a:t>HPC and AI workloads</a:t>
            </a:r>
            <a:r>
              <a:rPr lang="en-US" dirty="0"/>
              <a:t> to measure runtime performance under different system configurations; 2)</a:t>
            </a:r>
            <a:r>
              <a:rPr lang="en-US" b="1" dirty="0"/>
              <a:t>Monitored power usage </a:t>
            </a:r>
            <a:r>
              <a:rPr lang="en-US" dirty="0"/>
              <a:t>during execution; 3)Adjusted power settings to understand their </a:t>
            </a:r>
            <a:r>
              <a:rPr lang="en-US" b="1" dirty="0"/>
              <a:t>impact on performance and energy efficiency</a:t>
            </a:r>
          </a:p>
          <a:p>
            <a:pPr lvl="0" indent="-274319">
              <a:spcBef>
                <a:spcPts val="0"/>
              </a:spcBef>
              <a:buChar char="▶"/>
            </a:pPr>
            <a:r>
              <a:rPr lang="en-US" dirty="0"/>
              <a:t>Use of Chameleon hardware enables apples-to-apples comparisons of training/inference energy consumption, throughput, and efficiency across architectures</a:t>
            </a:r>
          </a:p>
        </p:txBody>
      </p:sp>
      <p:sp>
        <p:nvSpPr>
          <p:cNvPr id="442" name="Google Shape;442;p24"/>
          <p:cNvSpPr txBox="1"/>
          <p:nvPr/>
        </p:nvSpPr>
        <p:spPr>
          <a:xfrm>
            <a:off x="4813184" y="3888971"/>
            <a:ext cx="4350326"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1" u="none" strike="noStrike" cap="none" dirty="0">
                <a:solidFill>
                  <a:schemeClr val="dk1"/>
                </a:solidFill>
                <a:latin typeface="Gill Sans"/>
                <a:ea typeface="Gill Sans"/>
                <a:cs typeface="Gill Sans"/>
                <a:sym typeface="Gill Sans"/>
              </a:rPr>
              <a:t>Paper:  Ferdaus et. al. “Evaluating Energy Efficiency of AI Accelerators Using Two </a:t>
            </a:r>
            <a:r>
              <a:rPr lang="en-US" sz="1500" b="0" i="1" u="none" strike="noStrike" cap="none" dirty="0" err="1">
                <a:solidFill>
                  <a:schemeClr val="dk1"/>
                </a:solidFill>
                <a:latin typeface="Gill Sans"/>
                <a:ea typeface="Gill Sans"/>
                <a:cs typeface="Gill Sans"/>
                <a:sym typeface="Gill Sans"/>
              </a:rPr>
              <a:t>Mlperf</a:t>
            </a:r>
            <a:r>
              <a:rPr lang="en-US" sz="1500" b="0" i="1" u="none" strike="noStrike" cap="none" dirty="0">
                <a:solidFill>
                  <a:schemeClr val="dk1"/>
                </a:solidFill>
                <a:latin typeface="Gill Sans"/>
                <a:ea typeface="Gill Sans"/>
                <a:cs typeface="Gill Sans"/>
                <a:sym typeface="Gill Sans"/>
              </a:rPr>
              <a:t> Benchmarks”, CCGRID’25</a:t>
            </a:r>
            <a:endParaRPr sz="1500" b="1" i="1" u="none" strike="noStrike" cap="none" dirty="0">
              <a:solidFill>
                <a:schemeClr val="dk1"/>
              </a:solidFill>
              <a:latin typeface="Gill Sans"/>
              <a:ea typeface="Gill Sans"/>
              <a:cs typeface="Gill Sans"/>
              <a:sym typeface="Gill Sans"/>
            </a:endParaRPr>
          </a:p>
        </p:txBody>
      </p:sp>
      <p:sp>
        <p:nvSpPr>
          <p:cNvPr id="443" name="Google Shape;443;p24"/>
          <p:cNvSpPr txBox="1">
            <a:spLocks noGrp="1"/>
          </p:cNvSpPr>
          <p:nvPr>
            <p:ph type="sldNum" idx="12"/>
          </p:nvPr>
        </p:nvSpPr>
        <p:spPr>
          <a:xfrm>
            <a:off x="8458200" y="4812507"/>
            <a:ext cx="457200" cy="273900"/>
          </a:xfrm>
          <a:prstGeom prst="rect">
            <a:avLst/>
          </a:prstGeom>
          <a:noFill/>
          <a:ln>
            <a:noFill/>
          </a:ln>
        </p:spPr>
        <p:txBody>
          <a:bodyPr spcFirstLastPara="1" wrap="square" lIns="0" tIns="45700" rIns="0" bIns="0" anchor="b"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19</a:t>
            </a:fld>
            <a:endParaRPr/>
          </a:p>
        </p:txBody>
      </p:sp>
      <p:pic>
        <p:nvPicPr>
          <p:cNvPr id="7" name="Picture 6" descr="A graph of energy consumption&#10;&#10;AI-generated content may be incorrect.">
            <a:extLst>
              <a:ext uri="{FF2B5EF4-FFF2-40B4-BE49-F238E27FC236}">
                <a16:creationId xmlns:a16="http://schemas.microsoft.com/office/drawing/2014/main" id="{04374D93-1A9E-5C3A-EA25-E818EF347C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2850" y="885589"/>
            <a:ext cx="3736915" cy="272081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Chameleon: AN Edge To cloud testbed</a:t>
            </a:r>
          </a:p>
        </p:txBody>
      </p:sp>
      <p:sp>
        <p:nvSpPr>
          <p:cNvPr id="3" name="Content Placeholder 2"/>
          <p:cNvSpPr>
            <a:spLocks noGrp="1"/>
          </p:cNvSpPr>
          <p:nvPr>
            <p:ph idx="1"/>
          </p:nvPr>
        </p:nvSpPr>
        <p:spPr>
          <a:xfrm>
            <a:off x="685800" y="801916"/>
            <a:ext cx="8327572" cy="3980279"/>
          </a:xfrm>
        </p:spPr>
        <p:txBody>
          <a:bodyPr>
            <a:normAutofit fontScale="92500" lnSpcReduction="20000"/>
          </a:bodyPr>
          <a:lstStyle/>
          <a:p>
            <a:r>
              <a:rPr lang="en-US" dirty="0"/>
              <a:t>From large to small – diversity  and scale in hardware:</a:t>
            </a:r>
          </a:p>
          <a:p>
            <a:pPr lvl="1"/>
            <a:r>
              <a:rPr lang="en-US" b="1" dirty="0"/>
              <a:t>Supercomputing datacenters </a:t>
            </a:r>
            <a:r>
              <a:rPr lang="en-US" dirty="0"/>
              <a:t>(UC, TACC) over 100G network – to </a:t>
            </a:r>
            <a:r>
              <a:rPr lang="en-US" b="1" dirty="0"/>
              <a:t>edge devices</a:t>
            </a:r>
          </a:p>
          <a:p>
            <a:pPr lvl="1"/>
            <a:r>
              <a:rPr lang="en-US" b="1" dirty="0"/>
              <a:t>Diverse: </a:t>
            </a:r>
            <a:r>
              <a:rPr lang="en-US" dirty="0"/>
              <a:t>FPGAs, GPUs, </a:t>
            </a:r>
            <a:r>
              <a:rPr lang="en-US" dirty="0" err="1"/>
              <a:t>NVMe</a:t>
            </a:r>
            <a:r>
              <a:rPr lang="en-US" dirty="0"/>
              <a:t>, NVDIMMs, Corsa switches, edge devices via </a:t>
            </a:r>
            <a:r>
              <a:rPr lang="en-US" dirty="0" err="1"/>
              <a:t>CHI@Edge</a:t>
            </a:r>
            <a:r>
              <a:rPr lang="en-US" dirty="0"/>
              <a:t>, etc.</a:t>
            </a:r>
          </a:p>
          <a:p>
            <a:pPr lvl="1"/>
            <a:r>
              <a:rPr lang="en-US" b="1" dirty="0"/>
              <a:t>Distributed: CHI-in-a-Box</a:t>
            </a:r>
            <a:r>
              <a:rPr lang="en-US" dirty="0"/>
              <a:t> sites at </a:t>
            </a:r>
            <a:r>
              <a:rPr lang="en-US" b="1" dirty="0"/>
              <a:t>NCAR, Northwestern, and UIC </a:t>
            </a:r>
            <a:r>
              <a:rPr lang="en-US" dirty="0"/>
              <a:t>– and now also </a:t>
            </a:r>
            <a:r>
              <a:rPr lang="en-US" b="1" dirty="0"/>
              <a:t>NRP</a:t>
            </a:r>
            <a:r>
              <a:rPr lang="en-US" dirty="0"/>
              <a:t>!</a:t>
            </a:r>
          </a:p>
          <a:p>
            <a:r>
              <a:rPr lang="en-US" dirty="0"/>
              <a:t>Chameleons like to change – testbed that adapts to your experimental needs</a:t>
            </a:r>
          </a:p>
          <a:p>
            <a:pPr lvl="1"/>
            <a:r>
              <a:rPr lang="en-US" b="1" dirty="0"/>
              <a:t>From bare metal reconfigurability/isolation</a:t>
            </a:r>
            <a:r>
              <a:rPr lang="en-US" dirty="0"/>
              <a:t> -- KVM cloud – to containers for edge (</a:t>
            </a:r>
            <a:r>
              <a:rPr lang="en-US" b="1" dirty="0" err="1"/>
              <a:t>CHI@Edge</a:t>
            </a:r>
            <a:r>
              <a:rPr lang="en-US" dirty="0"/>
              <a:t>)</a:t>
            </a:r>
          </a:p>
          <a:p>
            <a:pPr lvl="1"/>
            <a:r>
              <a:rPr lang="en-US" dirty="0"/>
              <a:t>Capabilities: power on/off, reboot, custom kernel boot, serial console access, etc. </a:t>
            </a:r>
          </a:p>
          <a:p>
            <a:r>
              <a:rPr lang="en-US" dirty="0"/>
              <a:t>Based on mainstream open source – proud to be cheap!</a:t>
            </a:r>
          </a:p>
          <a:p>
            <a:pPr lvl="1"/>
            <a:r>
              <a:rPr lang="en-US" dirty="0"/>
              <a:t>50% leveraging and influencing </a:t>
            </a:r>
            <a:r>
              <a:rPr lang="en-US" b="1" dirty="0"/>
              <a:t>OpenStack</a:t>
            </a:r>
            <a:r>
              <a:rPr lang="en-US" dirty="0"/>
              <a:t> + 50% “special sauce” (incl. fed id)</a:t>
            </a:r>
          </a:p>
          <a:p>
            <a:r>
              <a:rPr lang="en-US" dirty="0"/>
              <a:t>Promoting disruption in digital artifact sharing</a:t>
            </a:r>
          </a:p>
          <a:p>
            <a:pPr lvl="1"/>
            <a:r>
              <a:rPr lang="en-US" dirty="0"/>
              <a:t>Integration with </a:t>
            </a:r>
            <a:r>
              <a:rPr lang="en-US" b="1" dirty="0" err="1"/>
              <a:t>Jupyter</a:t>
            </a:r>
            <a:r>
              <a:rPr lang="en-US" dirty="0"/>
              <a:t> for non-transactional experiment packaging</a:t>
            </a:r>
          </a:p>
          <a:p>
            <a:pPr lvl="1"/>
            <a:r>
              <a:rPr lang="en-US" b="1" dirty="0" err="1"/>
              <a:t>Trovi</a:t>
            </a:r>
            <a:r>
              <a:rPr lang="en-US" dirty="0"/>
              <a:t> for experiment sharing and discovery, </a:t>
            </a:r>
            <a:r>
              <a:rPr lang="en-US" b="1" dirty="0"/>
              <a:t>Chameleon </a:t>
            </a:r>
            <a:r>
              <a:rPr lang="en-US" b="1" dirty="0" err="1"/>
              <a:t>Daypass</a:t>
            </a:r>
            <a:r>
              <a:rPr lang="en-US" b="1" dirty="0"/>
              <a:t> </a:t>
            </a:r>
            <a:r>
              <a:rPr lang="en-US" dirty="0"/>
              <a:t>for access sharing</a:t>
            </a:r>
          </a:p>
          <a:p>
            <a:pPr lvl="1"/>
            <a:r>
              <a:rPr lang="en-US" dirty="0"/>
              <a:t>Reproducibility and education: digital sharing killer apps! </a:t>
            </a:r>
          </a:p>
          <a:p>
            <a:pPr lvl="1"/>
            <a:endParaRPr lang="en-US" dirty="0"/>
          </a:p>
        </p:txBody>
      </p:sp>
      <p:pic>
        <p:nvPicPr>
          <p:cNvPr id="4" name="Picture 3" descr="A picture containing toy&#10;&#10;Description automatically generated">
            <a:extLst>
              <a:ext uri="{FF2B5EF4-FFF2-40B4-BE49-F238E27FC236}">
                <a16:creationId xmlns:a16="http://schemas.microsoft.com/office/drawing/2014/main" id="{2FFED6C4-DAA5-9444-93F7-B8200A357B39}"/>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655645" y="2495724"/>
            <a:ext cx="1231900" cy="1231900"/>
          </a:xfrm>
          <a:prstGeom prst="rect">
            <a:avLst/>
          </a:prstGeom>
        </p:spPr>
      </p:pic>
      <p:pic>
        <p:nvPicPr>
          <p:cNvPr id="6" name="Picture 5">
            <a:extLst>
              <a:ext uri="{FF2B5EF4-FFF2-40B4-BE49-F238E27FC236}">
                <a16:creationId xmlns:a16="http://schemas.microsoft.com/office/drawing/2014/main" id="{4DB3F004-0DEB-BC45-AF78-35108D8071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9183" y="456964"/>
            <a:ext cx="984189" cy="984189"/>
          </a:xfrm>
          <a:prstGeom prst="rect">
            <a:avLst/>
          </a:prstGeom>
        </p:spPr>
      </p:pic>
    </p:spTree>
    <p:extLst>
      <p:ext uri="{BB962C8B-B14F-4D97-AF65-F5344CB8AC3E}">
        <p14:creationId xmlns:p14="http://schemas.microsoft.com/office/powerpoint/2010/main" val="1714083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8">
          <a:extLst>
            <a:ext uri="{FF2B5EF4-FFF2-40B4-BE49-F238E27FC236}">
              <a16:creationId xmlns:a16="http://schemas.microsoft.com/office/drawing/2014/main" id="{F660B445-B495-4488-B2D2-5600F7078A64}"/>
            </a:ext>
          </a:extLst>
        </p:cNvPr>
        <p:cNvGrpSpPr/>
        <p:nvPr/>
      </p:nvGrpSpPr>
      <p:grpSpPr>
        <a:xfrm>
          <a:off x="0" y="0"/>
          <a:ext cx="0" cy="0"/>
          <a:chOff x="0" y="0"/>
          <a:chExt cx="0" cy="0"/>
        </a:xfrm>
      </p:grpSpPr>
      <p:sp>
        <p:nvSpPr>
          <p:cNvPr id="439" name="Google Shape;439;p24">
            <a:extLst>
              <a:ext uri="{FF2B5EF4-FFF2-40B4-BE49-F238E27FC236}">
                <a16:creationId xmlns:a16="http://schemas.microsoft.com/office/drawing/2014/main" id="{D379A9F2-5156-8776-BF98-F205056D2124}"/>
              </a:ext>
            </a:extLst>
          </p:cNvPr>
          <p:cNvSpPr txBox="1">
            <a:spLocks noGrp="1"/>
          </p:cNvSpPr>
          <p:nvPr>
            <p:ph type="title"/>
          </p:nvPr>
        </p:nvSpPr>
        <p:spPr>
          <a:xfrm>
            <a:off x="685800" y="28339"/>
            <a:ext cx="7772400" cy="857250"/>
          </a:xfrm>
          <a:prstGeom prst="rect">
            <a:avLst/>
          </a:prstGeom>
          <a:noFill/>
          <a:ln>
            <a:noFill/>
          </a:ln>
        </p:spPr>
        <p:txBody>
          <a:bodyPr spcFirstLastPara="1" wrap="square" lIns="0" tIns="45700" rIns="0" bIns="45700" anchor="ctr" anchorCtr="0">
            <a:normAutofit/>
          </a:bodyPr>
          <a:lstStyle/>
          <a:p>
            <a:pPr marL="0" lvl="0" indent="0" algn="l" rtl="0">
              <a:lnSpc>
                <a:spcPct val="100000"/>
              </a:lnSpc>
              <a:spcBef>
                <a:spcPts val="0"/>
              </a:spcBef>
              <a:spcAft>
                <a:spcPts val="0"/>
              </a:spcAft>
              <a:buClr>
                <a:srgbClr val="2090EB"/>
              </a:buClr>
              <a:buSzPts val="3200"/>
              <a:buFont typeface="Calibri"/>
              <a:buNone/>
            </a:pPr>
            <a:r>
              <a:rPr lang="en-US" dirty="0"/>
              <a:t>Research Example: </a:t>
            </a:r>
            <a:r>
              <a:rPr lang="en-US" sz="3200" b="0" strike="noStrike" cap="none" dirty="0">
                <a:solidFill>
                  <a:srgbClr val="2090EB"/>
                </a:solidFill>
                <a:latin typeface="Calibri"/>
                <a:ea typeface="Calibri"/>
                <a:cs typeface="Calibri"/>
                <a:sym typeface="Calibri"/>
              </a:rPr>
              <a:t>OPERATING SYSTEMS</a:t>
            </a:r>
            <a:endParaRPr dirty="0"/>
          </a:p>
        </p:txBody>
      </p:sp>
      <p:sp>
        <p:nvSpPr>
          <p:cNvPr id="440" name="Google Shape;440;p24">
            <a:extLst>
              <a:ext uri="{FF2B5EF4-FFF2-40B4-BE49-F238E27FC236}">
                <a16:creationId xmlns:a16="http://schemas.microsoft.com/office/drawing/2014/main" id="{E1EF0D5B-A299-33A4-B9F0-C76F30D2A3C9}"/>
              </a:ext>
            </a:extLst>
          </p:cNvPr>
          <p:cNvSpPr txBox="1">
            <a:spLocks noGrp="1"/>
          </p:cNvSpPr>
          <p:nvPr>
            <p:ph type="body" idx="1"/>
          </p:nvPr>
        </p:nvSpPr>
        <p:spPr>
          <a:xfrm>
            <a:off x="475675" y="1068050"/>
            <a:ext cx="3868800" cy="3597000"/>
          </a:xfrm>
          <a:prstGeom prst="rect">
            <a:avLst/>
          </a:prstGeom>
          <a:noFill/>
          <a:ln>
            <a:noFill/>
          </a:ln>
        </p:spPr>
        <p:txBody>
          <a:bodyPr spcFirstLastPara="1" wrap="square" lIns="0" tIns="45700" rIns="0" bIns="45700" anchor="t" anchorCtr="0">
            <a:normAutofit fontScale="85000" lnSpcReduction="10000"/>
          </a:bodyPr>
          <a:lstStyle/>
          <a:p>
            <a:pPr lvl="0" indent="-274319">
              <a:spcBef>
                <a:spcPts val="0"/>
              </a:spcBef>
              <a:buChar char="▶"/>
            </a:pPr>
            <a:r>
              <a:rPr lang="en-US" dirty="0"/>
              <a:t>Flash storage (SSDs) is fast, but sometimes it gets slowed down by maintenance tasks happening inside</a:t>
            </a:r>
          </a:p>
          <a:p>
            <a:pPr lvl="0" indent="-274319">
              <a:spcBef>
                <a:spcPts val="0"/>
              </a:spcBef>
              <a:buChar char="▶"/>
            </a:pPr>
            <a:r>
              <a:rPr lang="en-US" dirty="0"/>
              <a:t>Heimdall uses </a:t>
            </a:r>
            <a:r>
              <a:rPr lang="en-US" b="1" dirty="0"/>
              <a:t>machine learning to improve accuracy</a:t>
            </a:r>
            <a:r>
              <a:rPr lang="en-US" dirty="0"/>
              <a:t>—it can spot periods when storage will be fast or slow, and reroute data requests to avoid slowdowns</a:t>
            </a:r>
          </a:p>
          <a:p>
            <a:pPr lvl="0" indent="-274319">
              <a:spcBef>
                <a:spcPts val="0"/>
              </a:spcBef>
              <a:buChar char="▶"/>
            </a:pPr>
            <a:r>
              <a:rPr lang="en-US" dirty="0"/>
              <a:t>Chameleon infrastructure to run experiments with different deployment targets (user-level, kernel-level, distributed) and validate performance and adaptability under varied conditions</a:t>
            </a:r>
            <a:endParaRPr dirty="0"/>
          </a:p>
        </p:txBody>
      </p:sp>
      <p:sp>
        <p:nvSpPr>
          <p:cNvPr id="442" name="Google Shape;442;p24">
            <a:extLst>
              <a:ext uri="{FF2B5EF4-FFF2-40B4-BE49-F238E27FC236}">
                <a16:creationId xmlns:a16="http://schemas.microsoft.com/office/drawing/2014/main" id="{CCE0C78B-0F82-F477-9746-C73CE73FA695}"/>
              </a:ext>
            </a:extLst>
          </p:cNvPr>
          <p:cNvSpPr txBox="1"/>
          <p:nvPr/>
        </p:nvSpPr>
        <p:spPr>
          <a:xfrm>
            <a:off x="4261104" y="3630537"/>
            <a:ext cx="4882896"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1" u="none" strike="noStrike" cap="none" dirty="0">
                <a:solidFill>
                  <a:schemeClr val="dk1"/>
                </a:solidFill>
                <a:latin typeface="Gill Sans"/>
                <a:ea typeface="Gill Sans"/>
                <a:cs typeface="Gill Sans"/>
                <a:sym typeface="Gill Sans"/>
              </a:rPr>
              <a:t>Paper:  Kurniawan et. </a:t>
            </a:r>
            <a:r>
              <a:rPr lang="en-US" sz="1500" i="1" dirty="0">
                <a:solidFill>
                  <a:schemeClr val="dk1"/>
                </a:solidFill>
                <a:latin typeface="Gill Sans"/>
                <a:ea typeface="Gill Sans"/>
                <a:cs typeface="Gill Sans"/>
                <a:sym typeface="Gill Sans"/>
              </a:rPr>
              <a:t>al. </a:t>
            </a:r>
            <a:r>
              <a:rPr lang="en-US" sz="1500" b="0" i="1" u="none" strike="noStrike" cap="none" dirty="0">
                <a:solidFill>
                  <a:schemeClr val="dk1"/>
                </a:solidFill>
                <a:latin typeface="Gill Sans"/>
                <a:ea typeface="Gill Sans"/>
                <a:cs typeface="Gill Sans"/>
                <a:sym typeface="Gill Sans"/>
              </a:rPr>
              <a:t>‘Heimdall: Optimizing Storage I/O Admission with Extensive Machine Learning Pipeline.’</a:t>
            </a:r>
            <a:r>
              <a:rPr lang="en-US" sz="1500" i="1" dirty="0">
                <a:solidFill>
                  <a:schemeClr val="dk1"/>
                </a:solidFill>
                <a:latin typeface="Gill Sans"/>
                <a:ea typeface="Gill Sans"/>
                <a:cs typeface="Gill Sans"/>
                <a:sym typeface="Gill Sans"/>
              </a:rPr>
              <a:t> </a:t>
            </a:r>
            <a:r>
              <a:rPr lang="en-US" sz="1500" b="0" i="1" u="none" strike="noStrike" cap="none" dirty="0">
                <a:solidFill>
                  <a:schemeClr val="dk1"/>
                </a:solidFill>
                <a:latin typeface="Gill Sans"/>
                <a:ea typeface="Gill Sans"/>
                <a:cs typeface="Gill Sans"/>
                <a:sym typeface="Gill Sans"/>
              </a:rPr>
              <a:t>EuroSys’25.</a:t>
            </a:r>
            <a:endParaRPr sz="1500" b="1" i="1" u="none" strike="noStrike" cap="none" dirty="0">
              <a:solidFill>
                <a:schemeClr val="dk1"/>
              </a:solidFill>
              <a:latin typeface="Gill Sans"/>
              <a:ea typeface="Gill Sans"/>
              <a:cs typeface="Gill Sans"/>
              <a:sym typeface="Gill Sans"/>
            </a:endParaRPr>
          </a:p>
        </p:txBody>
      </p:sp>
      <p:sp>
        <p:nvSpPr>
          <p:cNvPr id="443" name="Google Shape;443;p24">
            <a:extLst>
              <a:ext uri="{FF2B5EF4-FFF2-40B4-BE49-F238E27FC236}">
                <a16:creationId xmlns:a16="http://schemas.microsoft.com/office/drawing/2014/main" id="{3F9941F5-6922-BF59-5CF5-B5B8C2026930}"/>
              </a:ext>
            </a:extLst>
          </p:cNvPr>
          <p:cNvSpPr txBox="1">
            <a:spLocks noGrp="1"/>
          </p:cNvSpPr>
          <p:nvPr>
            <p:ph type="sldNum" idx="12"/>
          </p:nvPr>
        </p:nvSpPr>
        <p:spPr>
          <a:xfrm>
            <a:off x="8458200" y="4812507"/>
            <a:ext cx="457200" cy="273900"/>
          </a:xfrm>
          <a:prstGeom prst="rect">
            <a:avLst/>
          </a:prstGeom>
          <a:noFill/>
          <a:ln>
            <a:noFill/>
          </a:ln>
        </p:spPr>
        <p:txBody>
          <a:bodyPr spcFirstLastPara="1" wrap="square" lIns="0" tIns="45700" rIns="0" bIns="0" anchor="b"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20</a:t>
            </a:fld>
            <a:endParaRPr/>
          </a:p>
        </p:txBody>
      </p:sp>
      <p:pic>
        <p:nvPicPr>
          <p:cNvPr id="3" name="Picture 2" descr="A diagram of a block diagram&#10;&#10;AI-generated content may be incorrect.">
            <a:extLst>
              <a:ext uri="{FF2B5EF4-FFF2-40B4-BE49-F238E27FC236}">
                <a16:creationId xmlns:a16="http://schemas.microsoft.com/office/drawing/2014/main" id="{E5853BEA-F509-773B-CDD5-2F73BE5DA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1104" y="1433400"/>
            <a:ext cx="4687629" cy="1617130"/>
          </a:xfrm>
          <a:prstGeom prst="rect">
            <a:avLst/>
          </a:prstGeom>
        </p:spPr>
      </p:pic>
    </p:spTree>
    <p:extLst>
      <p:ext uri="{BB962C8B-B14F-4D97-AF65-F5344CB8AC3E}">
        <p14:creationId xmlns:p14="http://schemas.microsoft.com/office/powerpoint/2010/main" val="2968427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8">
          <a:extLst>
            <a:ext uri="{FF2B5EF4-FFF2-40B4-BE49-F238E27FC236}">
              <a16:creationId xmlns:a16="http://schemas.microsoft.com/office/drawing/2014/main" id="{93B85866-2AF4-C408-46E5-51F31243A4FC}"/>
            </a:ext>
          </a:extLst>
        </p:cNvPr>
        <p:cNvGrpSpPr/>
        <p:nvPr/>
      </p:nvGrpSpPr>
      <p:grpSpPr>
        <a:xfrm>
          <a:off x="0" y="0"/>
          <a:ext cx="0" cy="0"/>
          <a:chOff x="0" y="0"/>
          <a:chExt cx="0" cy="0"/>
        </a:xfrm>
      </p:grpSpPr>
      <p:sp>
        <p:nvSpPr>
          <p:cNvPr id="439" name="Google Shape;439;p24">
            <a:extLst>
              <a:ext uri="{FF2B5EF4-FFF2-40B4-BE49-F238E27FC236}">
                <a16:creationId xmlns:a16="http://schemas.microsoft.com/office/drawing/2014/main" id="{C300294B-CE6A-CB73-C15A-9F3A4C469F4C}"/>
              </a:ext>
            </a:extLst>
          </p:cNvPr>
          <p:cNvSpPr txBox="1">
            <a:spLocks noGrp="1"/>
          </p:cNvSpPr>
          <p:nvPr>
            <p:ph type="title"/>
          </p:nvPr>
        </p:nvSpPr>
        <p:spPr>
          <a:xfrm>
            <a:off x="685800" y="28339"/>
            <a:ext cx="7772400" cy="857250"/>
          </a:xfrm>
          <a:prstGeom prst="rect">
            <a:avLst/>
          </a:prstGeom>
          <a:noFill/>
          <a:ln>
            <a:noFill/>
          </a:ln>
        </p:spPr>
        <p:txBody>
          <a:bodyPr spcFirstLastPara="1" wrap="square" lIns="0" tIns="45700" rIns="0" bIns="45700" anchor="ctr" anchorCtr="0">
            <a:normAutofit/>
          </a:bodyPr>
          <a:lstStyle/>
          <a:p>
            <a:pPr marL="0" lvl="0" indent="0" algn="l" rtl="0">
              <a:lnSpc>
                <a:spcPct val="100000"/>
              </a:lnSpc>
              <a:spcBef>
                <a:spcPts val="0"/>
              </a:spcBef>
              <a:spcAft>
                <a:spcPts val="0"/>
              </a:spcAft>
              <a:buClr>
                <a:srgbClr val="2090EB"/>
              </a:buClr>
              <a:buSzPts val="3200"/>
              <a:buFont typeface="Calibri"/>
              <a:buNone/>
            </a:pPr>
            <a:r>
              <a:rPr lang="en-US"/>
              <a:t>Research Example: </a:t>
            </a:r>
            <a:r>
              <a:rPr lang="en-US" sz="3200" b="0" strike="noStrike" cap="none">
                <a:solidFill>
                  <a:srgbClr val="2090EB"/>
                </a:solidFill>
                <a:latin typeface="Calibri"/>
                <a:ea typeface="Calibri"/>
                <a:cs typeface="Calibri"/>
                <a:sym typeface="Calibri"/>
              </a:rPr>
              <a:t>F</a:t>
            </a:r>
            <a:r>
              <a:rPr lang="en-US"/>
              <a:t>ederated</a:t>
            </a:r>
            <a:r>
              <a:rPr lang="en-US" sz="3200" b="0" strike="noStrike" cap="none">
                <a:solidFill>
                  <a:srgbClr val="2090EB"/>
                </a:solidFill>
                <a:latin typeface="Calibri"/>
                <a:ea typeface="Calibri"/>
                <a:cs typeface="Calibri"/>
                <a:sym typeface="Calibri"/>
              </a:rPr>
              <a:t> L</a:t>
            </a:r>
            <a:r>
              <a:rPr lang="en-US"/>
              <a:t>earning</a:t>
            </a:r>
            <a:endParaRPr/>
          </a:p>
        </p:txBody>
      </p:sp>
      <p:sp>
        <p:nvSpPr>
          <p:cNvPr id="440" name="Google Shape;440;p24">
            <a:extLst>
              <a:ext uri="{FF2B5EF4-FFF2-40B4-BE49-F238E27FC236}">
                <a16:creationId xmlns:a16="http://schemas.microsoft.com/office/drawing/2014/main" id="{24C99C22-454E-19D2-60BF-9D9DCAFC9092}"/>
              </a:ext>
            </a:extLst>
          </p:cNvPr>
          <p:cNvSpPr txBox="1">
            <a:spLocks noGrp="1"/>
          </p:cNvSpPr>
          <p:nvPr>
            <p:ph type="body" idx="1"/>
          </p:nvPr>
        </p:nvSpPr>
        <p:spPr>
          <a:xfrm>
            <a:off x="475675" y="1068050"/>
            <a:ext cx="3868800" cy="3597000"/>
          </a:xfrm>
          <a:prstGeom prst="rect">
            <a:avLst/>
          </a:prstGeom>
          <a:noFill/>
          <a:ln>
            <a:noFill/>
          </a:ln>
        </p:spPr>
        <p:txBody>
          <a:bodyPr spcFirstLastPara="1" wrap="square" lIns="0" tIns="45700" rIns="0" bIns="45700" anchor="t" anchorCtr="0">
            <a:normAutofit fontScale="92500" lnSpcReduction="20000"/>
          </a:bodyPr>
          <a:lstStyle/>
          <a:p>
            <a:pPr marL="342900" lvl="0" indent="-274319" algn="l" rtl="0">
              <a:lnSpc>
                <a:spcPct val="100000"/>
              </a:lnSpc>
              <a:spcBef>
                <a:spcPts val="0"/>
              </a:spcBef>
              <a:spcAft>
                <a:spcPts val="0"/>
              </a:spcAft>
              <a:buSzPct val="85000"/>
              <a:buChar char="▶"/>
            </a:pPr>
            <a:r>
              <a:rPr lang="en-US" sz="2000" b="0" strike="noStrike" dirty="0">
                <a:solidFill>
                  <a:srgbClr val="000000"/>
                </a:solidFill>
                <a:latin typeface="Calibri"/>
                <a:ea typeface="Calibri"/>
                <a:cs typeface="Calibri"/>
                <a:sym typeface="Calibri"/>
              </a:rPr>
              <a:t>Compare simulation, emulation, and real-world deployments for </a:t>
            </a:r>
            <a:r>
              <a:rPr lang="en-US" sz="2000" b="1" strike="noStrike" dirty="0">
                <a:solidFill>
                  <a:srgbClr val="000000"/>
                </a:solidFill>
                <a:latin typeface="Calibri"/>
                <a:ea typeface="Calibri"/>
                <a:cs typeface="Calibri"/>
                <a:sym typeface="Calibri"/>
              </a:rPr>
              <a:t>Federated Learning </a:t>
            </a:r>
            <a:endParaRPr b="1" dirty="0"/>
          </a:p>
          <a:p>
            <a:pPr marL="342900" lvl="0" indent="-274319" algn="l" rtl="0">
              <a:lnSpc>
                <a:spcPct val="100000"/>
              </a:lnSpc>
              <a:spcBef>
                <a:spcPts val="700"/>
              </a:spcBef>
              <a:spcAft>
                <a:spcPts val="0"/>
              </a:spcAft>
              <a:buSzPct val="85000"/>
              <a:buChar char="▶"/>
            </a:pPr>
            <a:r>
              <a:rPr lang="en-US" sz="2000" b="0" strike="noStrike" dirty="0">
                <a:solidFill>
                  <a:srgbClr val="000000"/>
                </a:solidFill>
                <a:latin typeface="Calibri"/>
                <a:ea typeface="Calibri"/>
                <a:cs typeface="Calibri"/>
                <a:sym typeface="Calibri"/>
              </a:rPr>
              <a:t>Deployed </a:t>
            </a:r>
            <a:r>
              <a:rPr lang="en-US" sz="2000" b="1" strike="noStrike" dirty="0">
                <a:solidFill>
                  <a:srgbClr val="000000"/>
                </a:solidFill>
                <a:latin typeface="Calibri"/>
                <a:ea typeface="Calibri"/>
                <a:cs typeface="Calibri"/>
                <a:sym typeface="Calibri"/>
              </a:rPr>
              <a:t>8 Raspberry </a:t>
            </a:r>
            <a:r>
              <a:rPr lang="en-US" sz="2000" b="1" strike="noStrike" dirty="0" err="1">
                <a:solidFill>
                  <a:srgbClr val="000000"/>
                </a:solidFill>
                <a:latin typeface="Calibri"/>
                <a:ea typeface="Calibri"/>
                <a:cs typeface="Calibri"/>
                <a:sym typeface="Calibri"/>
              </a:rPr>
              <a:t>Pis</a:t>
            </a:r>
            <a:r>
              <a:rPr lang="en-US" sz="2000" b="1" strike="noStrike" dirty="0">
                <a:solidFill>
                  <a:srgbClr val="000000"/>
                </a:solidFill>
                <a:latin typeface="Calibri"/>
                <a:ea typeface="Calibri"/>
                <a:cs typeface="Calibri"/>
                <a:sym typeface="Calibri"/>
              </a:rPr>
              <a:t> with air quality sensors</a:t>
            </a:r>
            <a:r>
              <a:rPr lang="en-US" sz="2000" b="0" strike="noStrike" dirty="0">
                <a:solidFill>
                  <a:srgbClr val="000000"/>
                </a:solidFill>
                <a:latin typeface="Calibri"/>
                <a:ea typeface="Calibri"/>
                <a:cs typeface="Calibri"/>
                <a:sym typeface="Calibri"/>
              </a:rPr>
              <a:t> on UChicago campus</a:t>
            </a:r>
            <a:endParaRPr dirty="0"/>
          </a:p>
          <a:p>
            <a:pPr marL="342900" lvl="0" indent="-274319" algn="l" rtl="0">
              <a:lnSpc>
                <a:spcPct val="100000"/>
              </a:lnSpc>
              <a:spcBef>
                <a:spcPts val="700"/>
              </a:spcBef>
              <a:spcAft>
                <a:spcPts val="0"/>
              </a:spcAft>
              <a:buSzPct val="85000"/>
              <a:buChar char="▶"/>
            </a:pPr>
            <a:r>
              <a:rPr lang="en-US" sz="2000" b="0" strike="noStrike" dirty="0">
                <a:solidFill>
                  <a:srgbClr val="000000"/>
                </a:solidFill>
                <a:latin typeface="Calibri"/>
                <a:ea typeface="Calibri"/>
                <a:cs typeface="Calibri"/>
                <a:sym typeface="Calibri"/>
              </a:rPr>
              <a:t>Simulating FL training on a single compute node can </a:t>
            </a:r>
            <a:r>
              <a:rPr lang="en-US" sz="2000" b="1" strike="noStrike" dirty="0">
                <a:solidFill>
                  <a:srgbClr val="000000"/>
                </a:solidFill>
                <a:latin typeface="Calibri"/>
                <a:ea typeface="Calibri"/>
                <a:cs typeface="Calibri"/>
                <a:sym typeface="Calibri"/>
              </a:rPr>
              <a:t>accurately reproduce model performance metrics</a:t>
            </a:r>
            <a:r>
              <a:rPr lang="en-US" sz="2000" b="0" strike="noStrike" dirty="0">
                <a:solidFill>
                  <a:srgbClr val="000000"/>
                </a:solidFill>
                <a:latin typeface="Calibri"/>
                <a:ea typeface="Calibri"/>
                <a:cs typeface="Calibri"/>
                <a:sym typeface="Calibri"/>
              </a:rPr>
              <a:t> (accuracy), but presents </a:t>
            </a:r>
            <a:r>
              <a:rPr lang="en-US" sz="2000" b="1" strike="noStrike" dirty="0">
                <a:solidFill>
                  <a:srgbClr val="000000"/>
                </a:solidFill>
                <a:latin typeface="Calibri"/>
                <a:ea typeface="Calibri"/>
                <a:cs typeface="Calibri"/>
                <a:sym typeface="Calibri"/>
              </a:rPr>
              <a:t>limitations for reproducing system metrics</a:t>
            </a:r>
            <a:r>
              <a:rPr lang="en-US" sz="2000" b="0" strike="noStrike" dirty="0">
                <a:solidFill>
                  <a:srgbClr val="000000"/>
                </a:solidFill>
                <a:latin typeface="Calibri"/>
                <a:ea typeface="Calibri"/>
                <a:cs typeface="Calibri"/>
                <a:sym typeface="Calibri"/>
              </a:rPr>
              <a:t> (training time, CPU usage, and communication latency)</a:t>
            </a:r>
            <a:endParaRPr dirty="0"/>
          </a:p>
        </p:txBody>
      </p:sp>
      <p:pic>
        <p:nvPicPr>
          <p:cNvPr id="441" name="Google Shape;441;p24">
            <a:extLst>
              <a:ext uri="{FF2B5EF4-FFF2-40B4-BE49-F238E27FC236}">
                <a16:creationId xmlns:a16="http://schemas.microsoft.com/office/drawing/2014/main" id="{667A1401-BB9A-7D68-5D86-36A1699A3556}"/>
              </a:ext>
            </a:extLst>
          </p:cNvPr>
          <p:cNvPicPr preferRelativeResize="0"/>
          <p:nvPr/>
        </p:nvPicPr>
        <p:blipFill rotWithShape="1">
          <a:blip r:embed="rId3">
            <a:alphaModFix/>
          </a:blip>
          <a:srcRect/>
          <a:stretch/>
        </p:blipFill>
        <p:spPr>
          <a:xfrm>
            <a:off x="4398745" y="959202"/>
            <a:ext cx="4630680" cy="2520720"/>
          </a:xfrm>
          <a:prstGeom prst="rect">
            <a:avLst/>
          </a:prstGeom>
          <a:noFill/>
          <a:ln>
            <a:noFill/>
          </a:ln>
        </p:spPr>
      </p:pic>
      <p:sp>
        <p:nvSpPr>
          <p:cNvPr id="442" name="Google Shape;442;p24">
            <a:extLst>
              <a:ext uri="{FF2B5EF4-FFF2-40B4-BE49-F238E27FC236}">
                <a16:creationId xmlns:a16="http://schemas.microsoft.com/office/drawing/2014/main" id="{5E97B5E4-23F0-40F0-0C92-2E6A9FBCD474}"/>
              </a:ext>
            </a:extLst>
          </p:cNvPr>
          <p:cNvSpPr txBox="1"/>
          <p:nvPr/>
        </p:nvSpPr>
        <p:spPr>
          <a:xfrm>
            <a:off x="4597993" y="3630537"/>
            <a:ext cx="42321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1" u="none" strike="noStrike" cap="none" dirty="0">
                <a:solidFill>
                  <a:schemeClr val="dk1"/>
                </a:solidFill>
                <a:latin typeface="Gill Sans"/>
                <a:ea typeface="Gill Sans"/>
                <a:cs typeface="Gill Sans"/>
                <a:sym typeface="Gill Sans"/>
              </a:rPr>
              <a:t>Paper: “On Reproducibility Challenges of Federated </a:t>
            </a:r>
            <a:endParaRPr sz="13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500" b="0" i="1" u="none" strike="noStrike" cap="none" dirty="0">
                <a:solidFill>
                  <a:schemeClr val="dk1"/>
                </a:solidFill>
                <a:latin typeface="Gill Sans"/>
                <a:ea typeface="Gill Sans"/>
                <a:cs typeface="Gill Sans"/>
                <a:sym typeface="Gill Sans"/>
              </a:rPr>
              <a:t>Learning:  Investigating the Gap between Simulation, </a:t>
            </a:r>
            <a:endParaRPr sz="13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500" b="0" i="1" u="none" strike="noStrike" cap="none" dirty="0">
                <a:solidFill>
                  <a:schemeClr val="dk1"/>
                </a:solidFill>
                <a:latin typeface="Gill Sans"/>
                <a:ea typeface="Gill Sans"/>
                <a:cs typeface="Gill Sans"/>
                <a:sym typeface="Gill Sans"/>
              </a:rPr>
              <a:t>Emulation and Real-World Deployments”, CCGrid’25</a:t>
            </a:r>
            <a:endParaRPr sz="1500" b="1" i="1" u="none" strike="noStrike" cap="none" dirty="0">
              <a:solidFill>
                <a:schemeClr val="dk1"/>
              </a:solidFill>
              <a:latin typeface="Gill Sans"/>
              <a:ea typeface="Gill Sans"/>
              <a:cs typeface="Gill Sans"/>
              <a:sym typeface="Gill Sans"/>
            </a:endParaRPr>
          </a:p>
        </p:txBody>
      </p:sp>
      <p:sp>
        <p:nvSpPr>
          <p:cNvPr id="443" name="Google Shape;443;p24">
            <a:extLst>
              <a:ext uri="{FF2B5EF4-FFF2-40B4-BE49-F238E27FC236}">
                <a16:creationId xmlns:a16="http://schemas.microsoft.com/office/drawing/2014/main" id="{52265314-FA90-84BA-23BD-438F8AD1926C}"/>
              </a:ext>
            </a:extLst>
          </p:cNvPr>
          <p:cNvSpPr txBox="1">
            <a:spLocks noGrp="1"/>
          </p:cNvSpPr>
          <p:nvPr>
            <p:ph type="sldNum" idx="12"/>
          </p:nvPr>
        </p:nvSpPr>
        <p:spPr>
          <a:xfrm>
            <a:off x="8458200" y="4812507"/>
            <a:ext cx="457200" cy="273900"/>
          </a:xfrm>
          <a:prstGeom prst="rect">
            <a:avLst/>
          </a:prstGeom>
          <a:noFill/>
          <a:ln>
            <a:noFill/>
          </a:ln>
        </p:spPr>
        <p:txBody>
          <a:bodyPr spcFirstLastPara="1" wrap="square" lIns="0" tIns="45700" rIns="0" bIns="0" anchor="b"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21</a:t>
            </a:fld>
            <a:endParaRPr/>
          </a:p>
        </p:txBody>
      </p:sp>
    </p:spTree>
    <p:extLst>
      <p:ext uri="{BB962C8B-B14F-4D97-AF65-F5344CB8AC3E}">
        <p14:creationId xmlns:p14="http://schemas.microsoft.com/office/powerpoint/2010/main" val="1567870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36ba98b21da_4_0"/>
          <p:cNvSpPr txBox="1">
            <a:spLocks noGrp="1"/>
          </p:cNvSpPr>
          <p:nvPr>
            <p:ph type="title"/>
          </p:nvPr>
        </p:nvSpPr>
        <p:spPr>
          <a:xfrm>
            <a:off x="685800" y="28339"/>
            <a:ext cx="7772400" cy="857400"/>
          </a:xfrm>
          <a:prstGeom prst="rect">
            <a:avLst/>
          </a:prstGeom>
          <a:noFill/>
          <a:ln>
            <a:noFill/>
          </a:ln>
        </p:spPr>
        <p:txBody>
          <a:bodyPr spcFirstLastPara="1" wrap="square" lIns="0" tIns="45700" rIns="0" bIns="45700" anchor="ctr" anchorCtr="0">
            <a:normAutofit/>
          </a:bodyPr>
          <a:lstStyle/>
          <a:p>
            <a:pPr marL="0" lvl="0" indent="0" algn="l" rtl="0">
              <a:lnSpc>
                <a:spcPct val="100000"/>
              </a:lnSpc>
              <a:spcBef>
                <a:spcPts val="0"/>
              </a:spcBef>
              <a:spcAft>
                <a:spcPts val="0"/>
              </a:spcAft>
              <a:buSzPct val="62500"/>
              <a:buNone/>
            </a:pPr>
            <a:r>
              <a:rPr lang="en-US" dirty="0"/>
              <a:t>EDUCATION: ML Systems Engineering (1)</a:t>
            </a:r>
            <a:endParaRPr dirty="0"/>
          </a:p>
        </p:txBody>
      </p:sp>
      <p:sp>
        <p:nvSpPr>
          <p:cNvPr id="378" name="Google Shape;378;g36ba98b21da_4_0"/>
          <p:cNvSpPr txBox="1">
            <a:spLocks noGrp="1"/>
          </p:cNvSpPr>
          <p:nvPr>
            <p:ph type="body" idx="1"/>
          </p:nvPr>
        </p:nvSpPr>
        <p:spPr>
          <a:xfrm>
            <a:off x="1677923" y="753496"/>
            <a:ext cx="5788153" cy="427800"/>
          </a:xfrm>
          <a:prstGeom prst="rect">
            <a:avLst/>
          </a:prstGeom>
          <a:noFill/>
          <a:ln>
            <a:noFill/>
          </a:ln>
        </p:spPr>
        <p:txBody>
          <a:bodyPr spcFirstLastPara="1" wrap="square" lIns="0" tIns="45700" rIns="0" bIns="45700" anchor="t" anchorCtr="0">
            <a:noAutofit/>
          </a:bodyPr>
          <a:lstStyle/>
          <a:p>
            <a:pPr marL="0" lvl="0" indent="0" algn="l" rtl="0">
              <a:lnSpc>
                <a:spcPct val="100000"/>
              </a:lnSpc>
              <a:spcBef>
                <a:spcPts val="700"/>
              </a:spcBef>
              <a:spcAft>
                <a:spcPts val="0"/>
              </a:spcAft>
              <a:buSzPts val="1530"/>
              <a:buNone/>
            </a:pPr>
            <a:r>
              <a:rPr lang="en-US" sz="1800" b="1" dirty="0"/>
              <a:t>Prof. Fraida Fund • NYU Spring 2025 Class • 191 Students</a:t>
            </a:r>
            <a:endParaRPr sz="1800" b="1" dirty="0"/>
          </a:p>
        </p:txBody>
      </p:sp>
      <p:sp>
        <p:nvSpPr>
          <p:cNvPr id="379" name="Google Shape;379;g36ba98b21da_4_0"/>
          <p:cNvSpPr txBox="1">
            <a:spLocks noGrp="1"/>
          </p:cNvSpPr>
          <p:nvPr>
            <p:ph type="body" idx="1"/>
          </p:nvPr>
        </p:nvSpPr>
        <p:spPr>
          <a:xfrm>
            <a:off x="685800" y="1562225"/>
            <a:ext cx="3452700" cy="1589700"/>
          </a:xfrm>
          <a:prstGeom prst="rect">
            <a:avLst/>
          </a:prstGeom>
          <a:noFill/>
          <a:ln>
            <a:noFill/>
          </a:ln>
        </p:spPr>
        <p:txBody>
          <a:bodyPr spcFirstLastPara="1" wrap="square" lIns="0" tIns="45700" rIns="0" bIns="45700" anchor="t" anchorCtr="0">
            <a:normAutofit/>
          </a:bodyPr>
          <a:lstStyle/>
          <a:p>
            <a:pPr marL="0" lvl="0" indent="0" algn="l" rtl="0">
              <a:lnSpc>
                <a:spcPct val="100000"/>
              </a:lnSpc>
              <a:spcBef>
                <a:spcPts val="0"/>
              </a:spcBef>
              <a:spcAft>
                <a:spcPts val="0"/>
              </a:spcAft>
              <a:buSzPts val="1530"/>
              <a:buNone/>
            </a:pPr>
            <a:r>
              <a:rPr lang="en-US" sz="1400" b="1" dirty="0"/>
              <a:t>Operational ML demands skills in:</a:t>
            </a:r>
          </a:p>
          <a:p>
            <a:pPr marL="0" lvl="0" indent="0" algn="l" rtl="0">
              <a:lnSpc>
                <a:spcPct val="100000"/>
              </a:lnSpc>
              <a:spcBef>
                <a:spcPts val="0"/>
              </a:spcBef>
              <a:spcAft>
                <a:spcPts val="0"/>
              </a:spcAft>
              <a:buSzPts val="1530"/>
              <a:buNone/>
            </a:pPr>
            <a:endParaRPr lang="en-US" sz="1400" b="1" dirty="0"/>
          </a:p>
          <a:p>
            <a:pPr marL="457200" lvl="0" indent="-250825" algn="l" rtl="0">
              <a:lnSpc>
                <a:spcPct val="100000"/>
              </a:lnSpc>
              <a:spcBef>
                <a:spcPts val="0"/>
              </a:spcBef>
              <a:spcAft>
                <a:spcPts val="0"/>
              </a:spcAft>
              <a:buSzPts val="1400"/>
              <a:buChar char="▶"/>
            </a:pPr>
            <a:r>
              <a:rPr lang="en-US" sz="1400" dirty="0"/>
              <a:t>Infrastructure provisioning</a:t>
            </a:r>
          </a:p>
          <a:p>
            <a:pPr marL="457200" lvl="0" indent="-250825" algn="l" rtl="0">
              <a:lnSpc>
                <a:spcPct val="100000"/>
              </a:lnSpc>
              <a:spcBef>
                <a:spcPts val="0"/>
              </a:spcBef>
              <a:spcAft>
                <a:spcPts val="0"/>
              </a:spcAft>
              <a:buSzPts val="1400"/>
              <a:buChar char="▶"/>
            </a:pPr>
            <a:r>
              <a:rPr lang="en-US" sz="1400" dirty="0"/>
              <a:t>Model deployment</a:t>
            </a:r>
          </a:p>
          <a:p>
            <a:pPr marL="457200" lvl="0" indent="-250825" algn="l" rtl="0">
              <a:lnSpc>
                <a:spcPct val="100000"/>
              </a:lnSpc>
              <a:spcBef>
                <a:spcPts val="0"/>
              </a:spcBef>
              <a:spcAft>
                <a:spcPts val="0"/>
              </a:spcAft>
              <a:buSzPts val="1400"/>
              <a:buChar char="▶"/>
            </a:pPr>
            <a:r>
              <a:rPr lang="en-US" sz="1400" dirty="0"/>
              <a:t>Systems operations</a:t>
            </a:r>
          </a:p>
          <a:p>
            <a:pPr marL="457200" lvl="0" indent="-250825" algn="l" rtl="0">
              <a:lnSpc>
                <a:spcPct val="100000"/>
              </a:lnSpc>
              <a:spcBef>
                <a:spcPts val="0"/>
              </a:spcBef>
              <a:spcAft>
                <a:spcPts val="0"/>
              </a:spcAft>
              <a:buSzPts val="1400"/>
              <a:buChar char="▶"/>
            </a:pPr>
            <a:r>
              <a:rPr lang="en-US" sz="1400" dirty="0"/>
              <a:t>Performance monitoring</a:t>
            </a:r>
          </a:p>
          <a:p>
            <a:pPr marL="457200" lvl="0" indent="-250825" algn="l" rtl="0">
              <a:lnSpc>
                <a:spcPct val="100000"/>
              </a:lnSpc>
              <a:spcBef>
                <a:spcPts val="0"/>
              </a:spcBef>
              <a:spcAft>
                <a:spcPts val="0"/>
              </a:spcAft>
              <a:buSzPts val="1400"/>
              <a:buChar char="▶"/>
            </a:pPr>
            <a:r>
              <a:rPr lang="en-US" sz="1400" dirty="0"/>
              <a:t>Automation</a:t>
            </a:r>
          </a:p>
        </p:txBody>
      </p:sp>
      <p:pic>
        <p:nvPicPr>
          <p:cNvPr id="381" name="Google Shape;381;g36ba98b21da_4_0" title="Screenshot 2025-07-01 at 11.52.58 AM.png"/>
          <p:cNvPicPr preferRelativeResize="0"/>
          <p:nvPr/>
        </p:nvPicPr>
        <p:blipFill rotWithShape="1">
          <a:blip r:embed="rId3">
            <a:alphaModFix/>
          </a:blip>
          <a:srcRect/>
          <a:stretch/>
        </p:blipFill>
        <p:spPr>
          <a:xfrm>
            <a:off x="3666924" y="1275958"/>
            <a:ext cx="5142625" cy="2737576"/>
          </a:xfrm>
          <a:prstGeom prst="rect">
            <a:avLst/>
          </a:prstGeom>
          <a:noFill/>
          <a:ln>
            <a:noFill/>
          </a:ln>
        </p:spPr>
      </p:pic>
      <p:sp>
        <p:nvSpPr>
          <p:cNvPr id="2" name="TextBox 1">
            <a:extLst>
              <a:ext uri="{FF2B5EF4-FFF2-40B4-BE49-F238E27FC236}">
                <a16:creationId xmlns:a16="http://schemas.microsoft.com/office/drawing/2014/main" id="{889FA113-B52B-E11E-5A3A-7377DECE764C}"/>
              </a:ext>
            </a:extLst>
          </p:cNvPr>
          <p:cNvSpPr txBox="1"/>
          <p:nvPr/>
        </p:nvSpPr>
        <p:spPr>
          <a:xfrm>
            <a:off x="4138500" y="4013534"/>
            <a:ext cx="4740324" cy="646331"/>
          </a:xfrm>
          <a:prstGeom prst="rect">
            <a:avLst/>
          </a:prstGeom>
          <a:noFill/>
        </p:spPr>
        <p:txBody>
          <a:bodyPr wrap="square" rtlCol="0">
            <a:spAutoFit/>
          </a:bodyPr>
          <a:lstStyle/>
          <a:p>
            <a:r>
              <a:rPr lang="en-US" i="1" dirty="0">
                <a:solidFill>
                  <a:schemeClr val="bg1"/>
                </a:solidFill>
              </a:rPr>
              <a:t>Paper: Fraida Fund, ‘The Cost of Teaching Operational ML.’ EduHPC’25</a:t>
            </a:r>
          </a:p>
        </p:txBody>
      </p:sp>
      <p:sp>
        <p:nvSpPr>
          <p:cNvPr id="3" name="TextBox 2">
            <a:extLst>
              <a:ext uri="{FF2B5EF4-FFF2-40B4-BE49-F238E27FC236}">
                <a16:creationId xmlns:a16="http://schemas.microsoft.com/office/drawing/2014/main" id="{47FCF1F2-F812-6E4D-7EDA-70C660923B65}"/>
              </a:ext>
            </a:extLst>
          </p:cNvPr>
          <p:cNvSpPr txBox="1"/>
          <p:nvPr/>
        </p:nvSpPr>
        <p:spPr>
          <a:xfrm>
            <a:off x="685800" y="3366746"/>
            <a:ext cx="3008376" cy="923330"/>
          </a:xfrm>
          <a:prstGeom prst="rect">
            <a:avLst/>
          </a:prstGeom>
          <a:noFill/>
        </p:spPr>
        <p:txBody>
          <a:bodyPr wrap="square" rtlCol="0">
            <a:spAutoFit/>
          </a:bodyPr>
          <a:lstStyle/>
          <a:p>
            <a:r>
              <a:rPr lang="en-US" dirty="0">
                <a:solidFill>
                  <a:schemeClr val="bg1"/>
                </a:solidFill>
              </a:rPr>
              <a:t>Students configured nodes on Chameleon - often through interactive materials on Trovi</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g36ba98b21da_4_9"/>
          <p:cNvSpPr txBox="1">
            <a:spLocks noGrp="1"/>
          </p:cNvSpPr>
          <p:nvPr>
            <p:ph type="title"/>
          </p:nvPr>
        </p:nvSpPr>
        <p:spPr>
          <a:xfrm>
            <a:off x="685800" y="28339"/>
            <a:ext cx="7772400" cy="857400"/>
          </a:xfrm>
          <a:prstGeom prst="rect">
            <a:avLst/>
          </a:prstGeom>
          <a:noFill/>
          <a:ln>
            <a:noFill/>
          </a:ln>
        </p:spPr>
        <p:txBody>
          <a:bodyPr spcFirstLastPara="1" wrap="square" lIns="0" tIns="45700" rIns="0" bIns="45700" anchor="ctr" anchorCtr="0">
            <a:normAutofit fontScale="90000"/>
          </a:bodyPr>
          <a:lstStyle/>
          <a:p>
            <a:pPr marL="0" lvl="0" indent="0" algn="l" rtl="0">
              <a:lnSpc>
                <a:spcPct val="100000"/>
              </a:lnSpc>
              <a:spcBef>
                <a:spcPts val="0"/>
              </a:spcBef>
              <a:spcAft>
                <a:spcPts val="0"/>
              </a:spcAft>
              <a:buSzPts val="1800"/>
              <a:buNone/>
            </a:pPr>
            <a:r>
              <a:rPr lang="en-US"/>
              <a:t>ML Systems Engineering (2): Scale and Impact</a:t>
            </a:r>
            <a:endParaRPr/>
          </a:p>
        </p:txBody>
      </p:sp>
      <p:sp>
        <p:nvSpPr>
          <p:cNvPr id="388" name="Google Shape;388;g36ba98b21da_4_9"/>
          <p:cNvSpPr txBox="1">
            <a:spLocks noGrp="1"/>
          </p:cNvSpPr>
          <p:nvPr>
            <p:ph type="body" idx="1"/>
          </p:nvPr>
        </p:nvSpPr>
        <p:spPr>
          <a:xfrm>
            <a:off x="685800" y="806802"/>
            <a:ext cx="7772400" cy="666900"/>
          </a:xfrm>
          <a:prstGeom prst="rect">
            <a:avLst/>
          </a:prstGeom>
          <a:noFill/>
          <a:ln>
            <a:noFill/>
          </a:ln>
        </p:spPr>
        <p:txBody>
          <a:bodyPr spcFirstLastPara="1" wrap="square" lIns="0" tIns="45700" rIns="0" bIns="45700" anchor="t" anchorCtr="0">
            <a:normAutofit fontScale="92500" lnSpcReduction="20000"/>
          </a:bodyPr>
          <a:lstStyle/>
          <a:p>
            <a:pPr marL="0" lvl="0" indent="0" algn="l" rtl="0">
              <a:lnSpc>
                <a:spcPct val="100000"/>
              </a:lnSpc>
              <a:spcBef>
                <a:spcPts val="700"/>
              </a:spcBef>
              <a:spcAft>
                <a:spcPts val="0"/>
              </a:spcAft>
              <a:buSzPts val="1530"/>
              <a:buNone/>
            </a:pPr>
            <a:r>
              <a:rPr lang="en-US" sz="1400" i="1" dirty="0"/>
              <a:t>Students reserved </a:t>
            </a:r>
            <a:r>
              <a:rPr lang="en-US" sz="1400" b="1" i="1" dirty="0"/>
              <a:t>VM</a:t>
            </a:r>
            <a:r>
              <a:rPr lang="en-US" sz="1400" i="1" dirty="0"/>
              <a:t> (m1.small to m1.xxlarge), </a:t>
            </a:r>
            <a:r>
              <a:rPr lang="en-US" sz="1400" b="1" i="1" dirty="0"/>
              <a:t>bare</a:t>
            </a:r>
            <a:r>
              <a:rPr lang="en-US" sz="1400" i="1" dirty="0"/>
              <a:t> </a:t>
            </a:r>
            <a:r>
              <a:rPr lang="en-US" sz="1400" b="1" i="1" dirty="0"/>
              <a:t>metal</a:t>
            </a:r>
            <a:r>
              <a:rPr lang="en-US" sz="1400" i="1" dirty="0"/>
              <a:t> (GPUs P100, mi100, V100), </a:t>
            </a:r>
            <a:r>
              <a:rPr lang="en-US" sz="1400" b="1" i="1" dirty="0"/>
              <a:t>network</a:t>
            </a:r>
            <a:r>
              <a:rPr lang="en-US" sz="1400" i="1" dirty="0"/>
              <a:t> (floating IPs), and </a:t>
            </a:r>
            <a:r>
              <a:rPr lang="en-US" sz="1400" b="1" i="1" dirty="0"/>
              <a:t>edge</a:t>
            </a:r>
            <a:r>
              <a:rPr lang="en-US" sz="1400" i="1" dirty="0"/>
              <a:t> </a:t>
            </a:r>
            <a:r>
              <a:rPr lang="en-US" sz="1400" b="1" i="1" dirty="0"/>
              <a:t>resources</a:t>
            </a:r>
            <a:r>
              <a:rPr lang="en-US" sz="1400" i="1" dirty="0"/>
              <a:t> (Raspberry Pi 5) driving exceptional utilization across CHI (even when working in 3-4 person teams to optimize resource usage)</a:t>
            </a:r>
            <a:endParaRPr sz="1400" i="1" dirty="0"/>
          </a:p>
        </p:txBody>
      </p:sp>
      <p:grpSp>
        <p:nvGrpSpPr>
          <p:cNvPr id="389" name="Google Shape;389;g36ba98b21da_4_9"/>
          <p:cNvGrpSpPr/>
          <p:nvPr/>
        </p:nvGrpSpPr>
        <p:grpSpPr>
          <a:xfrm>
            <a:off x="489623" y="1655453"/>
            <a:ext cx="4082367" cy="2539744"/>
            <a:chOff x="2428889" y="622000"/>
            <a:chExt cx="4286400" cy="3899500"/>
          </a:xfrm>
        </p:grpSpPr>
        <p:sp>
          <p:nvSpPr>
            <p:cNvPr id="390" name="Google Shape;390;g36ba98b21da_4_9"/>
            <p:cNvSpPr txBox="1"/>
            <p:nvPr/>
          </p:nvSpPr>
          <p:spPr>
            <a:xfrm>
              <a:off x="3739160" y="622000"/>
              <a:ext cx="2972100" cy="976800"/>
            </a:xfrm>
            <a:prstGeom prst="rect">
              <a:avLst/>
            </a:prstGeom>
            <a:noFill/>
            <a:ln>
              <a:noFill/>
            </a:ln>
          </p:spPr>
          <p:txBody>
            <a:bodyPr spcFirstLastPara="1" wrap="square" lIns="0" tIns="137150" rIns="0" bIns="137150" anchor="ctr" anchorCtr="0">
              <a:normAutofit lnSpcReduction="10000"/>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Merriweather"/>
                  <a:ea typeface="Merriweather"/>
                  <a:cs typeface="Merriweather"/>
                  <a:sym typeface="Merriweather"/>
                </a:rPr>
                <a:t>VM Hours</a:t>
              </a:r>
              <a:endParaRPr sz="2400" b="0" i="0" u="none" strike="noStrike" cap="none">
                <a:solidFill>
                  <a:srgbClr val="000000"/>
                </a:solidFill>
                <a:latin typeface="Merriweather"/>
                <a:ea typeface="Merriweather"/>
                <a:cs typeface="Merriweather"/>
                <a:sym typeface="Merriweather"/>
              </a:endParaRPr>
            </a:p>
          </p:txBody>
        </p:sp>
        <p:sp>
          <p:nvSpPr>
            <p:cNvPr id="391" name="Google Shape;391;g36ba98b21da_4_9"/>
            <p:cNvSpPr txBox="1"/>
            <p:nvPr/>
          </p:nvSpPr>
          <p:spPr>
            <a:xfrm>
              <a:off x="3739160" y="1587875"/>
              <a:ext cx="2972100" cy="976800"/>
            </a:xfrm>
            <a:prstGeom prst="rect">
              <a:avLst/>
            </a:prstGeom>
            <a:noFill/>
            <a:ln>
              <a:noFill/>
            </a:ln>
          </p:spPr>
          <p:txBody>
            <a:bodyPr spcFirstLastPara="1" wrap="square" lIns="0" tIns="137150" rIns="0" bIns="137150" anchor="ctr" anchorCtr="0">
              <a:normAutofit lnSpcReduction="10000"/>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Merriweather"/>
                  <a:ea typeface="Merriweather"/>
                  <a:cs typeface="Merriweather"/>
                  <a:sym typeface="Merriweather"/>
                </a:rPr>
                <a:t>Bare Metal Hours</a:t>
              </a:r>
              <a:endParaRPr sz="2400" b="0" i="0" u="none" strike="noStrike" cap="none">
                <a:solidFill>
                  <a:srgbClr val="000000"/>
                </a:solidFill>
                <a:latin typeface="Merriweather"/>
                <a:ea typeface="Merriweather"/>
                <a:cs typeface="Merriweather"/>
                <a:sym typeface="Merriweather"/>
              </a:endParaRPr>
            </a:p>
          </p:txBody>
        </p:sp>
        <p:sp>
          <p:nvSpPr>
            <p:cNvPr id="392" name="Google Shape;392;g36ba98b21da_4_9"/>
            <p:cNvSpPr txBox="1"/>
            <p:nvPr/>
          </p:nvSpPr>
          <p:spPr>
            <a:xfrm>
              <a:off x="3739160" y="2564850"/>
              <a:ext cx="2976000" cy="976800"/>
            </a:xfrm>
            <a:prstGeom prst="rect">
              <a:avLst/>
            </a:prstGeom>
            <a:noFill/>
            <a:ln>
              <a:noFill/>
            </a:ln>
          </p:spPr>
          <p:txBody>
            <a:bodyPr spcFirstLastPara="1" wrap="square" lIns="0" tIns="137150" rIns="0" bIns="137150" anchor="ctr" anchorCtr="0">
              <a:norm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rgbClr val="000000"/>
                  </a:solidFill>
                  <a:latin typeface="Merriweather"/>
                  <a:ea typeface="Merriweather"/>
                  <a:cs typeface="Merriweather"/>
                  <a:sym typeface="Merriweather"/>
                </a:rPr>
                <a:t>Total Storage</a:t>
              </a:r>
              <a:endParaRPr sz="2400" b="0" i="0" u="none" strike="noStrike" cap="none">
                <a:solidFill>
                  <a:srgbClr val="000000"/>
                </a:solidFill>
                <a:latin typeface="Merriweather"/>
                <a:ea typeface="Merriweather"/>
                <a:cs typeface="Merriweather"/>
                <a:sym typeface="Merriweather"/>
              </a:endParaRPr>
            </a:p>
          </p:txBody>
        </p:sp>
        <p:sp>
          <p:nvSpPr>
            <p:cNvPr id="393" name="Google Shape;393;g36ba98b21da_4_9"/>
            <p:cNvSpPr txBox="1"/>
            <p:nvPr/>
          </p:nvSpPr>
          <p:spPr>
            <a:xfrm>
              <a:off x="3742997" y="3547700"/>
              <a:ext cx="2972100" cy="973800"/>
            </a:xfrm>
            <a:prstGeom prst="rect">
              <a:avLst/>
            </a:prstGeom>
            <a:noFill/>
            <a:ln>
              <a:noFill/>
            </a:ln>
          </p:spPr>
          <p:txBody>
            <a:bodyPr spcFirstLastPara="1" wrap="square" lIns="0" tIns="137150" rIns="0" bIns="137150" anchor="ctr" anchorCtr="0">
              <a:normAutofit lnSpcReduction="10000"/>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Merriweather"/>
                  <a:ea typeface="Merriweather"/>
                  <a:cs typeface="Merriweather"/>
                  <a:sym typeface="Merriweather"/>
                </a:rPr>
                <a:t>Leases Created</a:t>
              </a:r>
              <a:endParaRPr sz="2400" b="0" i="0" u="none" strike="noStrike" cap="none">
                <a:solidFill>
                  <a:srgbClr val="000000"/>
                </a:solidFill>
                <a:latin typeface="Merriweather"/>
                <a:ea typeface="Merriweather"/>
                <a:cs typeface="Merriweather"/>
                <a:sym typeface="Merriweather"/>
              </a:endParaRPr>
            </a:p>
          </p:txBody>
        </p:sp>
        <p:sp>
          <p:nvSpPr>
            <p:cNvPr id="394" name="Google Shape;394;g36ba98b21da_4_9"/>
            <p:cNvSpPr txBox="1"/>
            <p:nvPr/>
          </p:nvSpPr>
          <p:spPr>
            <a:xfrm>
              <a:off x="2560443" y="622000"/>
              <a:ext cx="1178700" cy="976800"/>
            </a:xfrm>
            <a:prstGeom prst="rect">
              <a:avLst/>
            </a:prstGeom>
            <a:noFill/>
            <a:ln>
              <a:noFill/>
            </a:ln>
          </p:spPr>
          <p:txBody>
            <a:bodyPr spcFirstLastPara="1" wrap="square" lIns="91425" tIns="137150" rIns="91425" bIns="137150" anchor="ctr" anchorCtr="0">
              <a:normAutofit fontScale="92500" lnSpcReduction="10000"/>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accent1"/>
                  </a:solidFill>
                  <a:latin typeface="Merriweather"/>
                  <a:ea typeface="Merriweather"/>
                  <a:cs typeface="Merriweather"/>
                  <a:sym typeface="Merriweather"/>
                </a:rPr>
                <a:t>186K</a:t>
              </a:r>
              <a:endParaRPr sz="2800" b="0" i="0" u="none" strike="noStrike" cap="none">
                <a:solidFill>
                  <a:schemeClr val="accent1"/>
                </a:solidFill>
                <a:latin typeface="Merriweather"/>
                <a:ea typeface="Merriweather"/>
                <a:cs typeface="Merriweather"/>
                <a:sym typeface="Merriweather"/>
              </a:endParaRPr>
            </a:p>
          </p:txBody>
        </p:sp>
        <p:sp>
          <p:nvSpPr>
            <p:cNvPr id="395" name="Google Shape;395;g36ba98b21da_4_9"/>
            <p:cNvSpPr txBox="1"/>
            <p:nvPr/>
          </p:nvSpPr>
          <p:spPr>
            <a:xfrm>
              <a:off x="2560443" y="1587875"/>
              <a:ext cx="1178700" cy="976800"/>
            </a:xfrm>
            <a:prstGeom prst="rect">
              <a:avLst/>
            </a:prstGeom>
            <a:noFill/>
            <a:ln>
              <a:noFill/>
            </a:ln>
          </p:spPr>
          <p:txBody>
            <a:bodyPr spcFirstLastPara="1" wrap="square" lIns="91425" tIns="137150" rIns="91425" bIns="137150" anchor="ctr" anchorCtr="0">
              <a:normAutofit fontScale="92500" lnSpcReduction="10000"/>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accent1"/>
                  </a:solidFill>
                  <a:latin typeface="Merriweather"/>
                  <a:ea typeface="Merriweather"/>
                  <a:cs typeface="Merriweather"/>
                  <a:sym typeface="Merriweather"/>
                </a:rPr>
                <a:t>18K</a:t>
              </a:r>
              <a:endParaRPr sz="2800" b="0" i="0" u="none" strike="noStrike" cap="none">
                <a:solidFill>
                  <a:schemeClr val="accent1"/>
                </a:solidFill>
                <a:latin typeface="Merriweather"/>
                <a:ea typeface="Merriweather"/>
                <a:cs typeface="Merriweather"/>
                <a:sym typeface="Merriweather"/>
              </a:endParaRPr>
            </a:p>
          </p:txBody>
        </p:sp>
        <p:sp>
          <p:nvSpPr>
            <p:cNvPr id="396" name="Google Shape;396;g36ba98b21da_4_9"/>
            <p:cNvSpPr txBox="1"/>
            <p:nvPr/>
          </p:nvSpPr>
          <p:spPr>
            <a:xfrm>
              <a:off x="2560443" y="2570375"/>
              <a:ext cx="1178700" cy="976800"/>
            </a:xfrm>
            <a:prstGeom prst="rect">
              <a:avLst/>
            </a:prstGeom>
            <a:noFill/>
            <a:ln>
              <a:noFill/>
            </a:ln>
          </p:spPr>
          <p:txBody>
            <a:bodyPr spcFirstLastPara="1" wrap="square" lIns="91425" tIns="137150" rIns="91425" bIns="137150" anchor="ctr" anchorCtr="0">
              <a:normAutofit fontScale="92500" lnSpcReduction="10000"/>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accent1"/>
                  </a:solidFill>
                  <a:latin typeface="Merriweather"/>
                  <a:ea typeface="Merriweather"/>
                  <a:cs typeface="Merriweather"/>
                  <a:sym typeface="Merriweather"/>
                </a:rPr>
                <a:t>11TB</a:t>
              </a:r>
              <a:endParaRPr sz="2800" b="0" i="0" u="none" strike="noStrike" cap="none">
                <a:solidFill>
                  <a:schemeClr val="accent1"/>
                </a:solidFill>
                <a:latin typeface="Merriweather"/>
                <a:ea typeface="Merriweather"/>
                <a:cs typeface="Merriweather"/>
                <a:sym typeface="Merriweather"/>
              </a:endParaRPr>
            </a:p>
          </p:txBody>
        </p:sp>
        <p:sp>
          <p:nvSpPr>
            <p:cNvPr id="397" name="Google Shape;397;g36ba98b21da_4_9"/>
            <p:cNvSpPr txBox="1"/>
            <p:nvPr/>
          </p:nvSpPr>
          <p:spPr>
            <a:xfrm>
              <a:off x="2560443" y="3541950"/>
              <a:ext cx="1178700" cy="973800"/>
            </a:xfrm>
            <a:prstGeom prst="rect">
              <a:avLst/>
            </a:prstGeom>
            <a:noFill/>
            <a:ln>
              <a:noFill/>
            </a:ln>
          </p:spPr>
          <p:txBody>
            <a:bodyPr spcFirstLastPara="1" wrap="square" lIns="91425" tIns="137150" rIns="91425" bIns="137150" anchor="ctr" anchorCtr="0">
              <a:normAutofit fontScale="85000" lnSpcReduction="10000"/>
            </a:bodyPr>
            <a:lstStyle/>
            <a:p>
              <a:pPr marL="0" marR="0" lvl="0" indent="0" algn="l" rtl="0">
                <a:lnSpc>
                  <a:spcPct val="100000"/>
                </a:lnSpc>
                <a:spcBef>
                  <a:spcPts val="0"/>
                </a:spcBef>
                <a:spcAft>
                  <a:spcPts val="0"/>
                </a:spcAft>
                <a:buClr>
                  <a:srgbClr val="000000"/>
                </a:buClr>
                <a:buSzPct val="100000"/>
                <a:buFont typeface="Arial"/>
                <a:buNone/>
              </a:pPr>
              <a:r>
                <a:rPr lang="en-US" sz="2800" b="0" i="0" u="none" strike="noStrike" cap="none">
                  <a:solidFill>
                    <a:schemeClr val="accent1"/>
                  </a:solidFill>
                  <a:latin typeface="Merriweather"/>
                  <a:ea typeface="Merriweather"/>
                  <a:cs typeface="Merriweather"/>
                  <a:sym typeface="Merriweather"/>
                </a:rPr>
                <a:t>1500+</a:t>
              </a:r>
              <a:endParaRPr sz="2800" b="0" i="0" u="none" strike="noStrike" cap="none">
                <a:solidFill>
                  <a:schemeClr val="accent1"/>
                </a:solidFill>
                <a:latin typeface="Merriweather"/>
                <a:ea typeface="Merriweather"/>
                <a:cs typeface="Merriweather"/>
                <a:sym typeface="Merriweather"/>
              </a:endParaRPr>
            </a:p>
          </p:txBody>
        </p:sp>
        <p:cxnSp>
          <p:nvCxnSpPr>
            <p:cNvPr id="398" name="Google Shape;398;g36ba98b21da_4_9"/>
            <p:cNvCxnSpPr/>
            <p:nvPr/>
          </p:nvCxnSpPr>
          <p:spPr>
            <a:xfrm rot="10800000">
              <a:off x="2428889" y="1598800"/>
              <a:ext cx="4286400" cy="0"/>
            </a:xfrm>
            <a:prstGeom prst="straightConnector1">
              <a:avLst/>
            </a:prstGeom>
            <a:noFill/>
            <a:ln w="9525" cap="flat" cmpd="sng">
              <a:solidFill>
                <a:srgbClr val="000000"/>
              </a:solidFill>
              <a:prstDash val="solid"/>
              <a:round/>
              <a:headEnd type="none" w="sm" len="sm"/>
              <a:tailEnd type="none" w="sm" len="sm"/>
            </a:ln>
          </p:spPr>
        </p:cxnSp>
        <p:cxnSp>
          <p:nvCxnSpPr>
            <p:cNvPr id="399" name="Google Shape;399;g36ba98b21da_4_9"/>
            <p:cNvCxnSpPr/>
            <p:nvPr/>
          </p:nvCxnSpPr>
          <p:spPr>
            <a:xfrm rot="10800000">
              <a:off x="2428889" y="2564675"/>
              <a:ext cx="4286400" cy="0"/>
            </a:xfrm>
            <a:prstGeom prst="straightConnector1">
              <a:avLst/>
            </a:prstGeom>
            <a:noFill/>
            <a:ln w="9525" cap="flat" cmpd="sng">
              <a:solidFill>
                <a:srgbClr val="000000"/>
              </a:solidFill>
              <a:prstDash val="solid"/>
              <a:round/>
              <a:headEnd type="none" w="sm" len="sm"/>
              <a:tailEnd type="none" w="sm" len="sm"/>
            </a:ln>
          </p:spPr>
        </p:cxnSp>
        <p:cxnSp>
          <p:nvCxnSpPr>
            <p:cNvPr id="400" name="Google Shape;400;g36ba98b21da_4_9"/>
            <p:cNvCxnSpPr/>
            <p:nvPr/>
          </p:nvCxnSpPr>
          <p:spPr>
            <a:xfrm rot="10800000">
              <a:off x="2428889" y="3536188"/>
              <a:ext cx="4286400" cy="0"/>
            </a:xfrm>
            <a:prstGeom prst="straightConnector1">
              <a:avLst/>
            </a:prstGeom>
            <a:noFill/>
            <a:ln w="9525" cap="flat" cmpd="sng">
              <a:solidFill>
                <a:srgbClr val="000000"/>
              </a:solidFill>
              <a:prstDash val="solid"/>
              <a:round/>
              <a:headEnd type="none" w="sm" len="sm"/>
              <a:tailEnd type="none" w="sm" len="sm"/>
            </a:ln>
          </p:spPr>
        </p:cxnSp>
        <p:cxnSp>
          <p:nvCxnSpPr>
            <p:cNvPr id="401" name="Google Shape;401;g36ba98b21da_4_9"/>
            <p:cNvCxnSpPr/>
            <p:nvPr/>
          </p:nvCxnSpPr>
          <p:spPr>
            <a:xfrm rot="10800000">
              <a:off x="2428889" y="4514600"/>
              <a:ext cx="4286400" cy="0"/>
            </a:xfrm>
            <a:prstGeom prst="straightConnector1">
              <a:avLst/>
            </a:prstGeom>
            <a:noFill/>
            <a:ln w="9525" cap="flat" cmpd="sng">
              <a:solidFill>
                <a:srgbClr val="000000"/>
              </a:solidFill>
              <a:prstDash val="solid"/>
              <a:round/>
              <a:headEnd type="none" w="sm" len="sm"/>
              <a:tailEnd type="none" w="sm" len="sm"/>
            </a:ln>
          </p:spPr>
        </p:cxnSp>
      </p:grpSp>
      <p:sp>
        <p:nvSpPr>
          <p:cNvPr id="402" name="Google Shape;402;g36ba98b21da_4_9"/>
          <p:cNvSpPr txBox="1"/>
          <p:nvPr/>
        </p:nvSpPr>
        <p:spPr>
          <a:xfrm>
            <a:off x="5762748" y="1440461"/>
            <a:ext cx="27132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Why Chameleon?</a:t>
            </a:r>
            <a:endParaRPr sz="2000" b="1" i="0" u="none" strike="noStrike" cap="none">
              <a:solidFill>
                <a:schemeClr val="dk1"/>
              </a:solidFill>
              <a:latin typeface="Arial"/>
              <a:ea typeface="Arial"/>
              <a:cs typeface="Arial"/>
              <a:sym typeface="Arial"/>
            </a:endParaRPr>
          </a:p>
        </p:txBody>
      </p:sp>
      <p:grpSp>
        <p:nvGrpSpPr>
          <p:cNvPr id="403" name="Google Shape;403;g36ba98b21da_4_9"/>
          <p:cNvGrpSpPr/>
          <p:nvPr/>
        </p:nvGrpSpPr>
        <p:grpSpPr>
          <a:xfrm>
            <a:off x="4897597" y="2121743"/>
            <a:ext cx="3674950" cy="2234365"/>
            <a:chOff x="2920293" y="445230"/>
            <a:chExt cx="4418600" cy="2958640"/>
          </a:xfrm>
        </p:grpSpPr>
        <p:sp>
          <p:nvSpPr>
            <p:cNvPr id="404" name="Google Shape;404;g36ba98b21da_4_9"/>
            <p:cNvSpPr/>
            <p:nvPr/>
          </p:nvSpPr>
          <p:spPr>
            <a:xfrm>
              <a:off x="2920293" y="445230"/>
              <a:ext cx="2069700" cy="1385100"/>
            </a:xfrm>
            <a:prstGeom prst="roundRect">
              <a:avLst>
                <a:gd name="adj" fmla="val 16667"/>
              </a:avLst>
            </a:prstGeom>
            <a:solidFill>
              <a:schemeClr val="accent1"/>
            </a:solid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endParaRPr sz="1400" b="1" i="0" u="none" strike="noStrike" cap="none">
                <a:solidFill>
                  <a:srgbClr val="FEFEFE"/>
                </a:solidFill>
                <a:latin typeface="Alegreya"/>
                <a:ea typeface="Alegreya"/>
                <a:cs typeface="Alegreya"/>
                <a:sym typeface="Alegreya"/>
              </a:endParaRPr>
            </a:p>
          </p:txBody>
        </p:sp>
        <p:sp>
          <p:nvSpPr>
            <p:cNvPr id="405" name="Google Shape;405;g36ba98b21da_4_9"/>
            <p:cNvSpPr/>
            <p:nvPr/>
          </p:nvSpPr>
          <p:spPr>
            <a:xfrm>
              <a:off x="2943246" y="2018770"/>
              <a:ext cx="2069700" cy="1385100"/>
            </a:xfrm>
            <a:prstGeom prst="roundRect">
              <a:avLst>
                <a:gd name="adj" fmla="val 16667"/>
              </a:avLst>
            </a:prstGeom>
            <a:solidFill>
              <a:schemeClr val="accent2"/>
            </a:solid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endParaRPr sz="1400" b="1" i="0" u="none" strike="noStrike" cap="none">
                <a:solidFill>
                  <a:srgbClr val="FEFEFE"/>
                </a:solidFill>
                <a:latin typeface="Alegreya"/>
                <a:ea typeface="Alegreya"/>
                <a:cs typeface="Alegreya"/>
                <a:sym typeface="Alegreya"/>
              </a:endParaRPr>
            </a:p>
          </p:txBody>
        </p:sp>
        <p:sp>
          <p:nvSpPr>
            <p:cNvPr id="406" name="Google Shape;406;g36ba98b21da_4_9"/>
            <p:cNvSpPr/>
            <p:nvPr/>
          </p:nvSpPr>
          <p:spPr>
            <a:xfrm>
              <a:off x="5269193" y="445230"/>
              <a:ext cx="2069700" cy="1385100"/>
            </a:xfrm>
            <a:prstGeom prst="roundRect">
              <a:avLst>
                <a:gd name="adj" fmla="val 16667"/>
              </a:avLst>
            </a:prstGeom>
            <a:solidFill>
              <a:schemeClr val="accent3"/>
            </a:solid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endParaRPr sz="1400" b="1" i="0" u="none" strike="noStrike" cap="none">
                <a:solidFill>
                  <a:srgbClr val="040404"/>
                </a:solidFill>
                <a:latin typeface="Alegreya"/>
                <a:ea typeface="Alegreya"/>
                <a:cs typeface="Alegreya"/>
                <a:sym typeface="Alegreya"/>
              </a:endParaRPr>
            </a:p>
          </p:txBody>
        </p:sp>
        <p:sp>
          <p:nvSpPr>
            <p:cNvPr id="407" name="Google Shape;407;g36ba98b21da_4_9"/>
            <p:cNvSpPr txBox="1"/>
            <p:nvPr/>
          </p:nvSpPr>
          <p:spPr>
            <a:xfrm>
              <a:off x="3018042" y="533785"/>
              <a:ext cx="1887900" cy="1221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FEFEFE"/>
                  </a:solidFill>
                  <a:latin typeface="Alegreya"/>
                  <a:ea typeface="Alegreya"/>
                  <a:cs typeface="Alegreya"/>
                  <a:sym typeface="Alegreya"/>
                </a:rPr>
                <a:t>Scale</a:t>
              </a:r>
              <a:endParaRPr sz="1100" b="0" i="0" u="none" strike="noStrike" cap="none" dirty="0">
                <a:solidFill>
                  <a:srgbClr val="FEFEFE"/>
                </a:solidFill>
                <a:latin typeface="Alegreya"/>
                <a:ea typeface="Alegreya"/>
                <a:cs typeface="Alegreya"/>
                <a:sym typeface="Alegreya"/>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FEFEFE"/>
                  </a:solidFill>
                  <a:latin typeface="Alegreya"/>
                  <a:ea typeface="Alegreya"/>
                  <a:cs typeface="Alegreya"/>
                  <a:sym typeface="Alegreya"/>
                </a:rPr>
                <a:t>- Launching multiple GPU clusters</a:t>
              </a: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FEFEFE"/>
                  </a:solidFill>
                  <a:latin typeface="Alegreya"/>
                  <a:ea typeface="Alegreya"/>
                  <a:cs typeface="Alegreya"/>
                  <a:sym typeface="Alegreya"/>
                </a:rPr>
                <a:t>- </a:t>
              </a:r>
              <a:r>
                <a:rPr lang="en-US" sz="1100" dirty="0">
                  <a:solidFill>
                    <a:srgbClr val="FEFEFE"/>
                  </a:solidFill>
                  <a:latin typeface="Alegreya"/>
                  <a:ea typeface="Alegreya"/>
                  <a:cs typeface="Alegreya"/>
                  <a:sym typeface="Alegreya"/>
                </a:rPr>
                <a:t>Evaluating performance</a:t>
              </a:r>
              <a:endParaRPr lang="en-US" sz="1100" b="0" i="0" u="none" strike="noStrike" cap="none" dirty="0">
                <a:solidFill>
                  <a:srgbClr val="FEFEFE"/>
                </a:solidFill>
                <a:latin typeface="Alegreya"/>
                <a:ea typeface="Alegreya"/>
                <a:cs typeface="Alegreya"/>
                <a:sym typeface="Alegreya"/>
              </a:endParaRPr>
            </a:p>
          </p:txBody>
        </p:sp>
        <p:sp>
          <p:nvSpPr>
            <p:cNvPr id="408" name="Google Shape;408;g36ba98b21da_4_9"/>
            <p:cNvSpPr txBox="1"/>
            <p:nvPr/>
          </p:nvSpPr>
          <p:spPr>
            <a:xfrm>
              <a:off x="3079871" y="2483645"/>
              <a:ext cx="1781100" cy="7614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EFEFE"/>
                  </a:solidFill>
                  <a:latin typeface="Alegreya"/>
                  <a:ea typeface="Alegreya"/>
                  <a:cs typeface="Alegreya"/>
                  <a:sym typeface="Alegreya"/>
                </a:rPr>
                <a:t>Interactive</a:t>
              </a:r>
              <a:endParaRPr sz="1400" b="1" i="0" u="none" strike="noStrike" cap="none">
                <a:solidFill>
                  <a:srgbClr val="FEFEFE"/>
                </a:solidFill>
                <a:latin typeface="Alegreya"/>
                <a:ea typeface="Alegreya"/>
                <a:cs typeface="Alegreya"/>
                <a:sym typeface="Alegreya"/>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FEFEFE"/>
                  </a:solidFill>
                  <a:latin typeface="Alegreya"/>
                  <a:ea typeface="Alegreya"/>
                  <a:cs typeface="Alegreya"/>
                  <a:sym typeface="Alegreya"/>
                </a:rPr>
                <a:t>- Creating VM clusters for storage/training</a:t>
              </a:r>
              <a:endParaRPr sz="1100" b="0" i="0" u="none" strike="noStrike" cap="none">
                <a:solidFill>
                  <a:srgbClr val="FEFEFE"/>
                </a:solidFill>
                <a:latin typeface="Alegreya"/>
                <a:ea typeface="Alegreya"/>
                <a:cs typeface="Alegreya"/>
                <a:sym typeface="Alegreya"/>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FEFEFE"/>
                  </a:solidFill>
                  <a:latin typeface="Alegreya"/>
                  <a:ea typeface="Alegreya"/>
                  <a:cs typeface="Alegreya"/>
                  <a:sym typeface="Alegreya"/>
                </a:rPr>
                <a:t>- Trovi lesson modules</a:t>
              </a:r>
              <a:endParaRPr sz="1100" b="0" i="0" u="none" strike="noStrike" cap="none">
                <a:solidFill>
                  <a:srgbClr val="FEFEFE"/>
                </a:solidFill>
                <a:latin typeface="Alegreya"/>
                <a:ea typeface="Alegreya"/>
                <a:cs typeface="Alegreya"/>
                <a:sym typeface="Alegreya"/>
              </a:endParaRPr>
            </a:p>
          </p:txBody>
        </p:sp>
        <p:sp>
          <p:nvSpPr>
            <p:cNvPr id="409" name="Google Shape;409;g36ba98b21da_4_9"/>
            <p:cNvSpPr txBox="1"/>
            <p:nvPr/>
          </p:nvSpPr>
          <p:spPr>
            <a:xfrm>
              <a:off x="5416670" y="531655"/>
              <a:ext cx="1781100" cy="7614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111111"/>
                  </a:solidFill>
                  <a:latin typeface="Alegreya"/>
                  <a:ea typeface="Alegreya"/>
                  <a:cs typeface="Alegreya"/>
                  <a:sym typeface="Alegreya"/>
                </a:rPr>
                <a:t>Edge Computing</a:t>
              </a:r>
              <a:endParaRPr sz="1400" b="1" i="0" u="none" strike="noStrike" cap="none">
                <a:solidFill>
                  <a:srgbClr val="111111"/>
                </a:solidFill>
                <a:latin typeface="Alegreya"/>
                <a:ea typeface="Alegreya"/>
                <a:cs typeface="Alegreya"/>
                <a:sym typeface="Alegreya"/>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111111"/>
                  </a:solidFill>
                  <a:latin typeface="Alegreya"/>
                  <a:ea typeface="Alegreya"/>
                  <a:cs typeface="Alegreya"/>
                  <a:sym typeface="Alegreya"/>
                </a:rPr>
                <a:t>- Real edge ML serving</a:t>
              </a:r>
              <a:endParaRPr sz="1100" b="0" i="0" u="none" strike="noStrike" cap="none">
                <a:solidFill>
                  <a:srgbClr val="111111"/>
                </a:solidFill>
                <a:latin typeface="Alegreya"/>
                <a:ea typeface="Alegreya"/>
                <a:cs typeface="Alegreya"/>
                <a:sym typeface="Alegreya"/>
              </a:endParaRPr>
            </a:p>
          </p:txBody>
        </p:sp>
      </p:grpSp>
      <p:sp>
        <p:nvSpPr>
          <p:cNvPr id="410" name="Google Shape;410;g36ba98b21da_4_9"/>
          <p:cNvSpPr txBox="1"/>
          <p:nvPr/>
        </p:nvSpPr>
        <p:spPr>
          <a:xfrm>
            <a:off x="6731418" y="2874320"/>
            <a:ext cx="2309400" cy="1048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800"/>
              </a:spcBef>
              <a:spcAft>
                <a:spcPts val="1500"/>
              </a:spcAft>
              <a:buClr>
                <a:srgbClr val="000000"/>
              </a:buClr>
              <a:buSzPts val="1700"/>
              <a:buFont typeface="Arial"/>
              <a:buNone/>
            </a:pPr>
            <a:r>
              <a:rPr lang="en-US" sz="1700" b="1" i="0" u="none" strike="noStrike" cap="none" dirty="0">
                <a:solidFill>
                  <a:srgbClr val="2E7D32"/>
                </a:solidFill>
                <a:latin typeface="Arial"/>
                <a:ea typeface="Arial"/>
                <a:cs typeface="Arial"/>
                <a:sym typeface="Arial"/>
              </a:rPr>
              <a:t>Scan to find the coursework on Trovi!</a:t>
            </a:r>
            <a:endParaRPr sz="1700" b="1" i="0" u="none" strike="noStrike" cap="none" dirty="0">
              <a:solidFill>
                <a:srgbClr val="2E7D32"/>
              </a:solidFill>
              <a:latin typeface="Arial"/>
              <a:ea typeface="Arial"/>
              <a:cs typeface="Arial"/>
              <a:sym typeface="Arial"/>
            </a:endParaRPr>
          </a:p>
        </p:txBody>
      </p:sp>
      <p:pic>
        <p:nvPicPr>
          <p:cNvPr id="411" name="Google Shape;411;g36ba98b21da_4_9" title="qrcode.png"/>
          <p:cNvPicPr preferRelativeResize="0"/>
          <p:nvPr/>
        </p:nvPicPr>
        <p:blipFill rotWithShape="1">
          <a:blip r:embed="rId3">
            <a:alphaModFix/>
          </a:blip>
          <a:srcRect/>
          <a:stretch/>
        </p:blipFill>
        <p:spPr>
          <a:xfrm>
            <a:off x="7594438" y="3776624"/>
            <a:ext cx="1182900" cy="1182925"/>
          </a:xfrm>
          <a:prstGeom prst="rect">
            <a:avLst/>
          </a:prstGeom>
          <a:noFill/>
          <a:ln>
            <a:noFill/>
          </a:ln>
          <a:effectLst>
            <a:outerShdw blurRad="57150" dist="19050" dir="5400000" algn="bl" rotWithShape="0">
              <a:srgbClr val="000000">
                <a:alpha val="49803"/>
              </a:srgbClr>
            </a:outerShdw>
          </a:effectLst>
        </p:spPr>
      </p:pic>
      <p:sp>
        <p:nvSpPr>
          <p:cNvPr id="2" name="TextBox 1">
            <a:extLst>
              <a:ext uri="{FF2B5EF4-FFF2-40B4-BE49-F238E27FC236}">
                <a16:creationId xmlns:a16="http://schemas.microsoft.com/office/drawing/2014/main" id="{A5E0C458-2554-1AEF-4B91-594AC5D19CB9}"/>
              </a:ext>
            </a:extLst>
          </p:cNvPr>
          <p:cNvSpPr txBox="1"/>
          <p:nvPr/>
        </p:nvSpPr>
        <p:spPr>
          <a:xfrm>
            <a:off x="3578025" y="1655453"/>
            <a:ext cx="1995647" cy="1077218"/>
          </a:xfrm>
          <a:prstGeom prst="rect">
            <a:avLst/>
          </a:prstGeom>
          <a:solidFill>
            <a:schemeClr val="tx1"/>
          </a:solidFill>
          <a:ln>
            <a:solidFill>
              <a:srgbClr val="C00000"/>
            </a:solidFill>
          </a:ln>
        </p:spPr>
        <p:txBody>
          <a:bodyPr wrap="square" rtlCol="0">
            <a:spAutoFit/>
          </a:bodyPr>
          <a:lstStyle/>
          <a:p>
            <a:r>
              <a:rPr lang="en-US" sz="1600" dirty="0">
                <a:solidFill>
                  <a:srgbClr val="C00000"/>
                </a:solidFill>
              </a:rPr>
              <a:t>Equivalent Cost on Commercial Clouds:</a:t>
            </a:r>
            <a:br>
              <a:rPr lang="en-US" sz="1600" dirty="0">
                <a:solidFill>
                  <a:srgbClr val="C00000"/>
                </a:solidFill>
              </a:rPr>
            </a:br>
            <a:r>
              <a:rPr lang="en-US" sz="1600" b="1" dirty="0">
                <a:solidFill>
                  <a:srgbClr val="C00000"/>
                </a:solidFill>
              </a:rPr>
              <a:t>$50,000 ($250 per student)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8006B-57C3-1803-DC8D-FB965B0D30DD}"/>
              </a:ext>
            </a:extLst>
          </p:cNvPr>
          <p:cNvSpPr>
            <a:spLocks noGrp="1"/>
          </p:cNvSpPr>
          <p:nvPr>
            <p:ph type="title"/>
          </p:nvPr>
        </p:nvSpPr>
        <p:spPr/>
        <p:txBody>
          <a:bodyPr>
            <a:normAutofit fontScale="90000"/>
          </a:bodyPr>
          <a:lstStyle/>
          <a:p>
            <a:r>
              <a:rPr lang="en-US" dirty="0"/>
              <a:t>REPRODUCIBILITY: SC24 ARTIFACT Evaluation</a:t>
            </a:r>
          </a:p>
        </p:txBody>
      </p:sp>
      <p:sp>
        <p:nvSpPr>
          <p:cNvPr id="3" name="Content Placeholder 2">
            <a:extLst>
              <a:ext uri="{FF2B5EF4-FFF2-40B4-BE49-F238E27FC236}">
                <a16:creationId xmlns:a16="http://schemas.microsoft.com/office/drawing/2014/main" id="{99D75FC2-2ABF-49A5-F523-DAE3C4E1ABE5}"/>
              </a:ext>
            </a:extLst>
          </p:cNvPr>
          <p:cNvSpPr>
            <a:spLocks noGrp="1"/>
          </p:cNvSpPr>
          <p:nvPr>
            <p:ph idx="1"/>
          </p:nvPr>
        </p:nvSpPr>
        <p:spPr>
          <a:xfrm>
            <a:off x="685800" y="959202"/>
            <a:ext cx="4408714" cy="3049085"/>
          </a:xfrm>
        </p:spPr>
        <p:txBody>
          <a:bodyPr>
            <a:normAutofit fontScale="77500" lnSpcReduction="20000"/>
          </a:bodyPr>
          <a:lstStyle/>
          <a:p>
            <a:r>
              <a:rPr lang="en-US" dirty="0"/>
              <a:t>Each year, Chameleon supports users running artifact evaluations for major HPC and systems conferences (SC, CSS, FAST, OSDI, </a:t>
            </a:r>
            <a:r>
              <a:rPr lang="en-US" dirty="0" err="1"/>
              <a:t>EuroSys</a:t>
            </a:r>
            <a:r>
              <a:rPr lang="en-US" dirty="0"/>
              <a:t>, ICPP)</a:t>
            </a:r>
          </a:p>
          <a:p>
            <a:r>
              <a:rPr lang="en-US" dirty="0"/>
              <a:t> </a:t>
            </a:r>
            <a:r>
              <a:rPr lang="en-US" b="1" dirty="0"/>
              <a:t>Spotlight</a:t>
            </a:r>
            <a:r>
              <a:rPr lang="en-US" dirty="0"/>
              <a:t>: Supercomputing (SC) 24 </a:t>
            </a:r>
            <a:r>
              <a:rPr lang="en-US" b="1" dirty="0"/>
              <a:t>artifact evaluation on Chameleon Cloud</a:t>
            </a:r>
          </a:p>
          <a:p>
            <a:pPr lvl="1"/>
            <a:r>
              <a:rPr lang="en-US" dirty="0"/>
              <a:t>Authors and reviewers reserved hardware, packaged artifacts, and evaluated them on configured instances</a:t>
            </a:r>
          </a:p>
          <a:p>
            <a:pPr lvl="1"/>
            <a:r>
              <a:rPr lang="en-US" dirty="0"/>
              <a:t>Project management on Chameleon simplified giving anonymous access to authors and reviewers</a:t>
            </a:r>
          </a:p>
          <a:p>
            <a:pPr lvl="1"/>
            <a:r>
              <a:rPr lang="en-US" dirty="0"/>
              <a:t>Chameleon appliances and Trovi artifacts facilitate experiment environment set-up</a:t>
            </a:r>
          </a:p>
          <a:p>
            <a:r>
              <a:rPr lang="en-US" dirty="0"/>
              <a:t>30+ authors and reviewers from SC24 and SC25 used Chameleon for AE; </a:t>
            </a:r>
            <a:r>
              <a:rPr lang="en-US" b="1" dirty="0"/>
              <a:t>Best Artifact Award in ‘24 went to a paper reproduced on Chameleon!</a:t>
            </a:r>
          </a:p>
        </p:txBody>
      </p:sp>
      <p:sp>
        <p:nvSpPr>
          <p:cNvPr id="4" name="TextBox 3">
            <a:extLst>
              <a:ext uri="{FF2B5EF4-FFF2-40B4-BE49-F238E27FC236}">
                <a16:creationId xmlns:a16="http://schemas.microsoft.com/office/drawing/2014/main" id="{65B755E3-1873-2D2C-849B-A461E9A411DC}"/>
              </a:ext>
            </a:extLst>
          </p:cNvPr>
          <p:cNvSpPr txBox="1"/>
          <p:nvPr/>
        </p:nvSpPr>
        <p:spPr>
          <a:xfrm>
            <a:off x="200968" y="4008287"/>
            <a:ext cx="8865312" cy="646331"/>
          </a:xfrm>
          <a:prstGeom prst="rect">
            <a:avLst/>
          </a:prstGeom>
          <a:noFill/>
        </p:spPr>
        <p:txBody>
          <a:bodyPr wrap="none" rtlCol="0">
            <a:spAutoFit/>
          </a:bodyPr>
          <a:lstStyle/>
          <a:p>
            <a:r>
              <a:rPr lang="en-US" i="1" dirty="0">
                <a:solidFill>
                  <a:schemeClr val="bg1"/>
                </a:solidFill>
              </a:rPr>
              <a:t>Paper: Report on the Challenges of Practical Reproducibility for HPC and Systems Computer Science.</a:t>
            </a:r>
            <a:br>
              <a:rPr lang="en-US" i="1" dirty="0">
                <a:solidFill>
                  <a:schemeClr val="bg1"/>
                </a:solidFill>
              </a:rPr>
            </a:br>
            <a:r>
              <a:rPr lang="en-US" i="1" dirty="0">
                <a:solidFill>
                  <a:schemeClr val="bg1"/>
                </a:solidFill>
              </a:rPr>
              <a:t>Apr. 2025</a:t>
            </a:r>
          </a:p>
        </p:txBody>
      </p:sp>
      <p:pic>
        <p:nvPicPr>
          <p:cNvPr id="1026" name="Picture 2" descr="Artifact Review and Badging. Improving ...">
            <a:extLst>
              <a:ext uri="{FF2B5EF4-FFF2-40B4-BE49-F238E27FC236}">
                <a16:creationId xmlns:a16="http://schemas.microsoft.com/office/drawing/2014/main" id="{0F0A5599-127F-730D-A8F3-A640296687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9380" y="1537398"/>
            <a:ext cx="3347113" cy="1673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947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meleon-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3987" y="1247553"/>
            <a:ext cx="4075636" cy="1034222"/>
          </a:xfrm>
          <a:prstGeom prst="rect">
            <a:avLst/>
          </a:prstGeom>
        </p:spPr>
      </p:pic>
      <p:sp>
        <p:nvSpPr>
          <p:cNvPr id="6" name="TextBox 5"/>
          <p:cNvSpPr txBox="1"/>
          <p:nvPr/>
        </p:nvSpPr>
        <p:spPr>
          <a:xfrm>
            <a:off x="3003309" y="3312008"/>
            <a:ext cx="2958673" cy="400110"/>
          </a:xfrm>
          <a:prstGeom prst="rect">
            <a:avLst/>
          </a:prstGeom>
          <a:noFill/>
        </p:spPr>
        <p:txBody>
          <a:bodyPr wrap="square" rtlCol="0">
            <a:spAutoFit/>
          </a:bodyPr>
          <a:lstStyle/>
          <a:p>
            <a:r>
              <a:rPr lang="en-US" sz="2000" dirty="0" err="1">
                <a:solidFill>
                  <a:schemeClr val="bg1"/>
                </a:solidFill>
              </a:rPr>
              <a:t>www.chameleoncloud.org</a:t>
            </a:r>
            <a:endParaRPr lang="en-US" sz="2000" dirty="0">
              <a:solidFill>
                <a:schemeClr val="bg1"/>
              </a:solidFill>
            </a:endParaRPr>
          </a:p>
        </p:txBody>
      </p:sp>
      <p:sp>
        <p:nvSpPr>
          <p:cNvPr id="8" name="TextBox 7">
            <a:extLst>
              <a:ext uri="{FF2B5EF4-FFF2-40B4-BE49-F238E27FC236}">
                <a16:creationId xmlns:a16="http://schemas.microsoft.com/office/drawing/2014/main" id="{F0B79D55-1D72-0748-8B28-B216BD98ADBF}"/>
              </a:ext>
            </a:extLst>
          </p:cNvPr>
          <p:cNvSpPr txBox="1"/>
          <p:nvPr/>
        </p:nvSpPr>
        <p:spPr>
          <a:xfrm>
            <a:off x="3141839" y="2157080"/>
            <a:ext cx="3845394" cy="461665"/>
          </a:xfrm>
          <a:prstGeom prst="rect">
            <a:avLst/>
          </a:prstGeom>
          <a:noFill/>
        </p:spPr>
        <p:txBody>
          <a:bodyPr wrap="square" rtlCol="0">
            <a:spAutoFit/>
          </a:bodyPr>
          <a:lstStyle/>
          <a:p>
            <a:r>
              <a:rPr lang="en-US" sz="2400" i="1" dirty="0">
                <a:solidFill>
                  <a:schemeClr val="bg1"/>
                </a:solidFill>
              </a:rPr>
              <a:t>We’re here to change</a:t>
            </a:r>
          </a:p>
        </p:txBody>
      </p:sp>
    </p:spTree>
    <p:extLst>
      <p:ext uri="{BB962C8B-B14F-4D97-AF65-F5344CB8AC3E}">
        <p14:creationId xmlns:p14="http://schemas.microsoft.com/office/powerpoint/2010/main" val="3451051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8213B-7F63-A34C-92A0-B7EF261953DD}"/>
              </a:ext>
            </a:extLst>
          </p:cNvPr>
          <p:cNvSpPr>
            <a:spLocks noGrp="1"/>
          </p:cNvSpPr>
          <p:nvPr>
            <p:ph type="title"/>
          </p:nvPr>
        </p:nvSpPr>
        <p:spPr>
          <a:xfrm>
            <a:off x="311700" y="158675"/>
            <a:ext cx="8520600" cy="572700"/>
          </a:xfrm>
        </p:spPr>
        <p:txBody>
          <a:bodyPr>
            <a:normAutofit fontScale="90000"/>
          </a:bodyPr>
          <a:lstStyle/>
          <a:p>
            <a:r>
              <a:rPr lang="en-US" dirty="0"/>
              <a:t>A few Application examples</a:t>
            </a:r>
          </a:p>
        </p:txBody>
      </p:sp>
      <p:pic>
        <p:nvPicPr>
          <p:cNvPr id="6" name="Picture 5">
            <a:extLst>
              <a:ext uri="{FF2B5EF4-FFF2-40B4-BE49-F238E27FC236}">
                <a16:creationId xmlns:a16="http://schemas.microsoft.com/office/drawing/2014/main" id="{851BF6A2-36AB-0E44-BDD9-1C8B930EA74E}"/>
              </a:ext>
            </a:extLst>
          </p:cNvPr>
          <p:cNvPicPr>
            <a:picLocks noChangeAspect="1"/>
          </p:cNvPicPr>
          <p:nvPr/>
        </p:nvPicPr>
        <p:blipFill rotWithShape="1">
          <a:blip r:embed="rId3">
            <a:extLst>
              <a:ext uri="{28A0092B-C50C-407E-A947-70E740481C1C}">
                <a14:useLocalDpi xmlns:a14="http://schemas.microsoft.com/office/drawing/2010/main" val="0"/>
              </a:ext>
            </a:extLst>
          </a:blip>
          <a:srcRect l="2254" t="23225" r="-2254" b="-27186"/>
          <a:stretch/>
        </p:blipFill>
        <p:spPr>
          <a:xfrm>
            <a:off x="371988" y="658958"/>
            <a:ext cx="8749554" cy="7028874"/>
          </a:xfrm>
          <a:prstGeom prst="rect">
            <a:avLst/>
          </a:prstGeom>
        </p:spPr>
      </p:pic>
      <p:grpSp>
        <p:nvGrpSpPr>
          <p:cNvPr id="17" name="Group 16">
            <a:extLst>
              <a:ext uri="{FF2B5EF4-FFF2-40B4-BE49-F238E27FC236}">
                <a16:creationId xmlns:a16="http://schemas.microsoft.com/office/drawing/2014/main" id="{E585428C-300C-2F44-A651-5A9FDFE59894}"/>
              </a:ext>
            </a:extLst>
          </p:cNvPr>
          <p:cNvGrpSpPr/>
          <p:nvPr/>
        </p:nvGrpSpPr>
        <p:grpSpPr>
          <a:xfrm>
            <a:off x="2343772" y="1891398"/>
            <a:ext cx="4521455" cy="1997518"/>
            <a:chOff x="2073308" y="2262908"/>
            <a:chExt cx="4521455" cy="1997518"/>
          </a:xfrm>
        </p:grpSpPr>
        <p:sp>
          <p:nvSpPr>
            <p:cNvPr id="18" name="Rounded Rectangle 17">
              <a:extLst>
                <a:ext uri="{FF2B5EF4-FFF2-40B4-BE49-F238E27FC236}">
                  <a16:creationId xmlns:a16="http://schemas.microsoft.com/office/drawing/2014/main" id="{E065E264-679F-6548-9C02-F9D0D09B62CB}"/>
                </a:ext>
              </a:extLst>
            </p:cNvPr>
            <p:cNvSpPr/>
            <p:nvPr/>
          </p:nvSpPr>
          <p:spPr>
            <a:xfrm>
              <a:off x="2073308" y="2262908"/>
              <a:ext cx="4521455" cy="192138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US" b="1" dirty="0">
                  <a:solidFill>
                    <a:schemeClr val="bg1"/>
                  </a:solidFill>
                </a:rPr>
                <a:t>Autonomous Driving (</a:t>
              </a:r>
              <a:r>
                <a:rPr lang="en-US" b="1" dirty="0" err="1">
                  <a:solidFill>
                    <a:schemeClr val="bg1"/>
                  </a:solidFill>
                </a:rPr>
                <a:t>AutoLearn</a:t>
              </a:r>
              <a:r>
                <a:rPr lang="en-US" b="1" dirty="0">
                  <a:solidFill>
                    <a:schemeClr val="bg1"/>
                  </a:solidFill>
                </a:rPr>
                <a:t>)</a:t>
              </a:r>
            </a:p>
          </p:txBody>
        </p:sp>
        <p:pic>
          <p:nvPicPr>
            <p:cNvPr id="19" name="Google Shape;94;p9">
              <a:extLst>
                <a:ext uri="{FF2B5EF4-FFF2-40B4-BE49-F238E27FC236}">
                  <a16:creationId xmlns:a16="http://schemas.microsoft.com/office/drawing/2014/main" id="{2699641C-B138-1E4C-9311-6CDFB01D3607}"/>
                </a:ext>
              </a:extLst>
            </p:cNvPr>
            <p:cNvPicPr preferRelativeResize="0"/>
            <p:nvPr/>
          </p:nvPicPr>
          <p:blipFill>
            <a:blip r:embed="rId4">
              <a:alphaModFix/>
            </a:blip>
            <a:stretch>
              <a:fillRect/>
            </a:stretch>
          </p:blipFill>
          <p:spPr>
            <a:xfrm>
              <a:off x="5305475" y="2783098"/>
              <a:ext cx="1106211" cy="1200823"/>
            </a:xfrm>
            <a:prstGeom prst="rect">
              <a:avLst/>
            </a:prstGeom>
            <a:noFill/>
            <a:ln>
              <a:noFill/>
            </a:ln>
          </p:spPr>
        </p:pic>
        <p:sp>
          <p:nvSpPr>
            <p:cNvPr id="20" name="TextBox 19">
              <a:extLst>
                <a:ext uri="{FF2B5EF4-FFF2-40B4-BE49-F238E27FC236}">
                  <a16:creationId xmlns:a16="http://schemas.microsoft.com/office/drawing/2014/main" id="{775B40E9-710C-CB4C-80FE-55CF34DDC6A3}"/>
                </a:ext>
              </a:extLst>
            </p:cNvPr>
            <p:cNvSpPr txBox="1"/>
            <p:nvPr/>
          </p:nvSpPr>
          <p:spPr>
            <a:xfrm>
              <a:off x="2361849" y="2783098"/>
              <a:ext cx="2943626" cy="1477328"/>
            </a:xfrm>
            <a:prstGeom prst="rect">
              <a:avLst/>
            </a:prstGeom>
            <a:noFill/>
          </p:spPr>
          <p:txBody>
            <a:bodyPr wrap="none" rtlCol="0">
              <a:spAutoFit/>
            </a:bodyPr>
            <a:lstStyle/>
            <a:p>
              <a:r>
                <a:rPr lang="en-US" dirty="0">
                  <a:solidFill>
                    <a:schemeClr val="bg1">
                      <a:lumMod val="85000"/>
                      <a:lumOff val="15000"/>
                    </a:schemeClr>
                  </a:solidFill>
                </a:rPr>
                <a:t>Data collection (sim and real)</a:t>
              </a:r>
            </a:p>
            <a:p>
              <a:r>
                <a:rPr lang="en-US" dirty="0">
                  <a:solidFill>
                    <a:schemeClr val="bg1">
                      <a:lumMod val="85000"/>
                      <a:lumOff val="15000"/>
                    </a:schemeClr>
                  </a:solidFill>
                </a:rPr>
                <a:t>Machine Learning</a:t>
              </a:r>
            </a:p>
            <a:p>
              <a:r>
                <a:rPr lang="en-US" dirty="0">
                  <a:solidFill>
                    <a:schemeClr val="bg1">
                      <a:lumMod val="85000"/>
                      <a:lumOff val="15000"/>
                    </a:schemeClr>
                  </a:solidFill>
                </a:rPr>
                <a:t>Verification (sim and real)</a:t>
              </a:r>
            </a:p>
            <a:p>
              <a:r>
                <a:rPr lang="en-US" dirty="0">
                  <a:solidFill>
                    <a:schemeClr val="bg1">
                      <a:lumMod val="85000"/>
                      <a:lumOff val="15000"/>
                    </a:schemeClr>
                  </a:solidFill>
                </a:rPr>
                <a:t>Digital Twin (combined)</a:t>
              </a:r>
            </a:p>
            <a:p>
              <a:pPr marL="285750" indent="-285750">
                <a:buFontTx/>
                <a:buChar char="-"/>
              </a:pPr>
              <a:endParaRPr lang="en-US" dirty="0">
                <a:solidFill>
                  <a:schemeClr val="bg1"/>
                </a:solidFill>
              </a:endParaRPr>
            </a:p>
          </p:txBody>
        </p:sp>
      </p:grpSp>
    </p:spTree>
    <p:extLst>
      <p:ext uri="{BB962C8B-B14F-4D97-AF65-F5344CB8AC3E}">
        <p14:creationId xmlns:p14="http://schemas.microsoft.com/office/powerpoint/2010/main" val="381502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floor, indoor&#10;&#10;Description automatically generated">
            <a:extLst>
              <a:ext uri="{FF2B5EF4-FFF2-40B4-BE49-F238E27FC236}">
                <a16:creationId xmlns:a16="http://schemas.microsoft.com/office/drawing/2014/main" id="{F7DFB747-E379-2B43-9823-50C2479A48E7}"/>
              </a:ext>
            </a:extLst>
          </p:cNvPr>
          <p:cNvPicPr>
            <a:picLocks noChangeAspect="1"/>
          </p:cNvPicPr>
          <p:nvPr/>
        </p:nvPicPr>
        <p:blipFill rotWithShape="1">
          <a:blip r:embed="rId3">
            <a:extLst>
              <a:ext uri="{28A0092B-C50C-407E-A947-70E740481C1C}">
                <a14:useLocalDpi xmlns:a14="http://schemas.microsoft.com/office/drawing/2010/main" val="0"/>
              </a:ext>
            </a:extLst>
          </a:blip>
          <a:srcRect b="4885"/>
          <a:stretch/>
        </p:blipFill>
        <p:spPr>
          <a:xfrm>
            <a:off x="3861521" y="-89100"/>
            <a:ext cx="7459989" cy="5321700"/>
          </a:xfrm>
          <a:prstGeom prst="rect">
            <a:avLst/>
          </a:prstGeom>
        </p:spPr>
      </p:pic>
      <p:pic>
        <p:nvPicPr>
          <p:cNvPr id="4" name="Google Shape;109;p13">
            <a:extLst>
              <a:ext uri="{FF2B5EF4-FFF2-40B4-BE49-F238E27FC236}">
                <a16:creationId xmlns:a16="http://schemas.microsoft.com/office/drawing/2014/main" id="{882C8AB5-1741-F549-A3DA-3F34C8486D81}"/>
              </a:ext>
            </a:extLst>
          </p:cNvPr>
          <p:cNvPicPr preferRelativeResize="0"/>
          <p:nvPr/>
        </p:nvPicPr>
        <p:blipFill rotWithShape="1">
          <a:blip r:embed="rId4">
            <a:alphaModFix/>
          </a:blip>
          <a:srcRect r="5625"/>
          <a:stretch/>
        </p:blipFill>
        <p:spPr>
          <a:xfrm>
            <a:off x="-164285" y="-28783"/>
            <a:ext cx="7125192" cy="5172283"/>
          </a:xfrm>
          <a:prstGeom prst="homePlate">
            <a:avLst/>
          </a:prstGeom>
          <a:ln>
            <a:solidFill>
              <a:schemeClr val="accent1"/>
            </a:solidFill>
          </a:ln>
          <a:effectLst>
            <a:outerShdw blurRad="292100" dist="139700" dir="2700000" algn="tl" rotWithShape="0">
              <a:srgbClr val="333333">
                <a:alpha val="65000"/>
              </a:srgbClr>
            </a:outerShdw>
          </a:effectLst>
        </p:spPr>
      </p:pic>
      <p:sp>
        <p:nvSpPr>
          <p:cNvPr id="7" name="Google Shape;78;p9">
            <a:extLst>
              <a:ext uri="{FF2B5EF4-FFF2-40B4-BE49-F238E27FC236}">
                <a16:creationId xmlns:a16="http://schemas.microsoft.com/office/drawing/2014/main" id="{C8A7888D-9FDA-2048-A2DA-9DBD2989F03D}"/>
              </a:ext>
            </a:extLst>
          </p:cNvPr>
          <p:cNvSpPr/>
          <p:nvPr/>
        </p:nvSpPr>
        <p:spPr>
          <a:xfrm>
            <a:off x="614950" y="2132952"/>
            <a:ext cx="1673939" cy="1674795"/>
          </a:xfrm>
          <a:prstGeom prst="ellipse">
            <a:avLst/>
          </a:prstGeom>
          <a:solidFill>
            <a:srgbClr val="00D7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latin typeface="Cabin"/>
                <a:ea typeface="Cabin"/>
                <a:cs typeface="Cabin"/>
                <a:sym typeface="Cabin"/>
              </a:rPr>
              <a:t>830+</a:t>
            </a:r>
            <a:r>
              <a:rPr lang="en" sz="2000" dirty="0">
                <a:latin typeface="Cabin"/>
                <a:ea typeface="Cabin"/>
                <a:cs typeface="Cabin"/>
                <a:sym typeface="Cabin"/>
              </a:rPr>
              <a:t> </a:t>
            </a:r>
            <a:r>
              <a:rPr lang="en" sz="1800" dirty="0">
                <a:latin typeface="Cabin"/>
                <a:ea typeface="Cabin"/>
                <a:cs typeface="Cabin"/>
                <a:sym typeface="Cabin"/>
              </a:rPr>
              <a:t>Papers published</a:t>
            </a:r>
            <a:endParaRPr sz="1800" dirty="0">
              <a:latin typeface="Cabin"/>
              <a:ea typeface="Cabin"/>
              <a:cs typeface="Cabin"/>
              <a:sym typeface="Cabin"/>
            </a:endParaRPr>
          </a:p>
        </p:txBody>
      </p:sp>
      <p:sp>
        <p:nvSpPr>
          <p:cNvPr id="8" name="Google Shape;79;p9">
            <a:extLst>
              <a:ext uri="{FF2B5EF4-FFF2-40B4-BE49-F238E27FC236}">
                <a16:creationId xmlns:a16="http://schemas.microsoft.com/office/drawing/2014/main" id="{30CD5DBA-E285-A74A-B0A4-22A992A5A742}"/>
              </a:ext>
            </a:extLst>
          </p:cNvPr>
          <p:cNvSpPr/>
          <p:nvPr/>
        </p:nvSpPr>
        <p:spPr>
          <a:xfrm>
            <a:off x="4085091" y="1483415"/>
            <a:ext cx="1902006" cy="1858618"/>
          </a:xfrm>
          <a:prstGeom prst="ellipse">
            <a:avLst/>
          </a:prstGeom>
          <a:solidFill>
            <a:srgbClr val="D5B1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latin typeface="Cabin"/>
                <a:ea typeface="Cabin"/>
                <a:cs typeface="Cabin"/>
                <a:sym typeface="Cabin"/>
              </a:rPr>
              <a:t>1,300+ </a:t>
            </a:r>
            <a:endParaRPr sz="3200" dirty="0">
              <a:latin typeface="Cabin"/>
              <a:ea typeface="Cabin"/>
              <a:cs typeface="Cabin"/>
              <a:sym typeface="Cabin"/>
            </a:endParaRPr>
          </a:p>
          <a:p>
            <a:pPr marL="0" lvl="0" indent="0" algn="ctr" rtl="0">
              <a:spcBef>
                <a:spcPts val="0"/>
              </a:spcBef>
              <a:spcAft>
                <a:spcPts val="0"/>
              </a:spcAft>
              <a:buNone/>
            </a:pPr>
            <a:r>
              <a:rPr lang="en" sz="2000" dirty="0">
                <a:latin typeface="Cabin"/>
                <a:ea typeface="Cabin"/>
                <a:cs typeface="Cabin"/>
                <a:sym typeface="Cabin"/>
              </a:rPr>
              <a:t>Unique projects</a:t>
            </a:r>
            <a:endParaRPr sz="2000" dirty="0">
              <a:latin typeface="Cabin"/>
              <a:ea typeface="Cabin"/>
              <a:cs typeface="Cabin"/>
              <a:sym typeface="Cabin"/>
            </a:endParaRPr>
          </a:p>
        </p:txBody>
      </p:sp>
      <p:sp>
        <p:nvSpPr>
          <p:cNvPr id="9" name="Google Shape;80;p9">
            <a:extLst>
              <a:ext uri="{FF2B5EF4-FFF2-40B4-BE49-F238E27FC236}">
                <a16:creationId xmlns:a16="http://schemas.microsoft.com/office/drawing/2014/main" id="{4109A961-9E17-4C48-AA43-7A759BDA5598}"/>
              </a:ext>
            </a:extLst>
          </p:cNvPr>
          <p:cNvSpPr/>
          <p:nvPr/>
        </p:nvSpPr>
        <p:spPr>
          <a:xfrm>
            <a:off x="2504683" y="2970350"/>
            <a:ext cx="2104335" cy="2104335"/>
          </a:xfrm>
          <a:prstGeom prst="ellipse">
            <a:avLst/>
          </a:prstGeom>
          <a:solidFill>
            <a:srgbClr val="FEAD0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chemeClr val="lt1"/>
                </a:solidFill>
                <a:latin typeface="Cabin"/>
                <a:ea typeface="Cabin"/>
                <a:cs typeface="Cabin"/>
                <a:sym typeface="Cabin"/>
              </a:rPr>
              <a:t>13,000+</a:t>
            </a:r>
            <a:endParaRPr sz="2800" dirty="0">
              <a:solidFill>
                <a:schemeClr val="lt1"/>
              </a:solidFill>
              <a:latin typeface="Cabin"/>
              <a:ea typeface="Cabin"/>
              <a:cs typeface="Cabin"/>
              <a:sym typeface="Cabin"/>
            </a:endParaRPr>
          </a:p>
          <a:p>
            <a:pPr marL="0" lvl="0" indent="0" algn="ctr" rtl="0">
              <a:spcBef>
                <a:spcPts val="0"/>
              </a:spcBef>
              <a:spcAft>
                <a:spcPts val="0"/>
              </a:spcAft>
              <a:buNone/>
            </a:pPr>
            <a:r>
              <a:rPr lang="en" sz="2400" dirty="0">
                <a:solidFill>
                  <a:schemeClr val="lt1"/>
                </a:solidFill>
                <a:latin typeface="Cabin"/>
                <a:ea typeface="Cabin"/>
                <a:cs typeface="Cabin"/>
                <a:sym typeface="Cabin"/>
              </a:rPr>
              <a:t>Users</a:t>
            </a:r>
            <a:endParaRPr sz="2400" dirty="0">
              <a:solidFill>
                <a:schemeClr val="lt1"/>
              </a:solidFill>
              <a:latin typeface="Cabin"/>
              <a:ea typeface="Cabin"/>
              <a:cs typeface="Cabin"/>
              <a:sym typeface="Cabin"/>
            </a:endParaRPr>
          </a:p>
        </p:txBody>
      </p:sp>
      <p:pic>
        <p:nvPicPr>
          <p:cNvPr id="13" name="Picture 12">
            <a:extLst>
              <a:ext uri="{FF2B5EF4-FFF2-40B4-BE49-F238E27FC236}">
                <a16:creationId xmlns:a16="http://schemas.microsoft.com/office/drawing/2014/main" id="{7A28340A-9A4C-2743-99A8-D61E23E8245B}"/>
              </a:ext>
            </a:extLst>
          </p:cNvPr>
          <p:cNvPicPr>
            <a:picLocks noChangeAspect="1"/>
          </p:cNvPicPr>
          <p:nvPr/>
        </p:nvPicPr>
        <p:blipFill>
          <a:blip r:embed="rId5">
            <a:clrChange>
              <a:clrFrom>
                <a:srgbClr val="FEFEFE"/>
              </a:clrFrom>
              <a:clrTo>
                <a:srgbClr val="FEFEFE">
                  <a:alpha val="0"/>
                </a:srgbClr>
              </a:clrTo>
            </a:clrChange>
          </a:blip>
          <a:stretch>
            <a:fillRect/>
          </a:stretch>
        </p:blipFill>
        <p:spPr>
          <a:xfrm>
            <a:off x="327949" y="0"/>
            <a:ext cx="4063412" cy="1027216"/>
          </a:xfrm>
          <a:prstGeom prst="rect">
            <a:avLst/>
          </a:prstGeom>
        </p:spPr>
      </p:pic>
      <p:pic>
        <p:nvPicPr>
          <p:cNvPr id="10" name="Graphic 9">
            <a:extLst>
              <a:ext uri="{FF2B5EF4-FFF2-40B4-BE49-F238E27FC236}">
                <a16:creationId xmlns:a16="http://schemas.microsoft.com/office/drawing/2014/main" id="{8586880F-8762-2C96-A7DB-04D651543DB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45712" y="3110956"/>
            <a:ext cx="1988860" cy="1823121"/>
          </a:xfrm>
          <a:prstGeom prst="rect">
            <a:avLst/>
          </a:prstGeom>
        </p:spPr>
      </p:pic>
    </p:spTree>
    <p:extLst>
      <p:ext uri="{BB962C8B-B14F-4D97-AF65-F5344CB8AC3E}">
        <p14:creationId xmlns:p14="http://schemas.microsoft.com/office/powerpoint/2010/main" val="3102273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00E18-52E8-C969-3676-7A93130D469D}"/>
              </a:ext>
            </a:extLst>
          </p:cNvPr>
          <p:cNvSpPr>
            <a:spLocks noGrp="1"/>
          </p:cNvSpPr>
          <p:nvPr>
            <p:ph type="title"/>
          </p:nvPr>
        </p:nvSpPr>
        <p:spPr/>
        <p:txBody>
          <a:bodyPr/>
          <a:lstStyle/>
          <a:p>
            <a:r>
              <a:rPr lang="en-US" dirty="0"/>
              <a:t>GETTING ACCESS: make a USER ACCOUNT</a:t>
            </a:r>
          </a:p>
        </p:txBody>
      </p:sp>
      <p:sp>
        <p:nvSpPr>
          <p:cNvPr id="3" name="Content Placeholder 2">
            <a:extLst>
              <a:ext uri="{FF2B5EF4-FFF2-40B4-BE49-F238E27FC236}">
                <a16:creationId xmlns:a16="http://schemas.microsoft.com/office/drawing/2014/main" id="{E0A777BF-CF19-B1B4-F016-26CCFAEBD1E6}"/>
              </a:ext>
            </a:extLst>
          </p:cNvPr>
          <p:cNvSpPr>
            <a:spLocks noGrp="1"/>
          </p:cNvSpPr>
          <p:nvPr>
            <p:ph idx="1"/>
          </p:nvPr>
        </p:nvSpPr>
        <p:spPr>
          <a:xfrm>
            <a:off x="685801" y="959202"/>
            <a:ext cx="3996732" cy="3597009"/>
          </a:xfrm>
        </p:spPr>
        <p:txBody>
          <a:bodyPr>
            <a:normAutofit fontScale="92500" lnSpcReduction="20000"/>
          </a:bodyPr>
          <a:lstStyle/>
          <a:p>
            <a:r>
              <a:rPr lang="en-US" b="1" dirty="0"/>
              <a:t>Log in with existing institution account</a:t>
            </a:r>
            <a:r>
              <a:rPr lang="en-US" dirty="0"/>
              <a:t> or Google/GitHub</a:t>
            </a:r>
          </a:p>
          <a:p>
            <a:pPr lvl="1"/>
            <a:r>
              <a:rPr lang="en-US" dirty="0"/>
              <a:t>No new username/password to remember!</a:t>
            </a:r>
          </a:p>
          <a:p>
            <a:pPr lvl="1"/>
            <a:r>
              <a:rPr lang="en-US" dirty="0"/>
              <a:t>Federated authentication through </a:t>
            </a:r>
            <a:r>
              <a:rPr lang="en-US" b="1" dirty="0">
                <a:solidFill>
                  <a:schemeClr val="accent2">
                    <a:lumMod val="75000"/>
                  </a:schemeClr>
                </a:solidFill>
              </a:rPr>
              <a:t>Globus Auth</a:t>
            </a:r>
          </a:p>
          <a:p>
            <a:r>
              <a:rPr lang="en-US" dirty="0"/>
              <a:t>ANYONE can create a </a:t>
            </a:r>
            <a:r>
              <a:rPr lang="en-US" b="1" dirty="0"/>
              <a:t>free user account </a:t>
            </a:r>
            <a:r>
              <a:rPr lang="en-US" dirty="0"/>
              <a:t>on </a:t>
            </a:r>
            <a:r>
              <a:rPr lang="en-US" u="sng" dirty="0" err="1"/>
              <a:t>chameleoncloud.org</a:t>
            </a:r>
            <a:r>
              <a:rPr lang="en-US" dirty="0"/>
              <a:t> </a:t>
            </a:r>
            <a:endParaRPr lang="en-US" b="1" dirty="0">
              <a:solidFill>
                <a:schemeClr val="accent2">
                  <a:lumMod val="75000"/>
                </a:schemeClr>
              </a:solidFill>
            </a:endParaRPr>
          </a:p>
          <a:p>
            <a:r>
              <a:rPr lang="en-US" dirty="0"/>
              <a:t>Usage Policies</a:t>
            </a:r>
          </a:p>
          <a:p>
            <a:pPr lvl="1"/>
            <a:r>
              <a:rPr lang="en-US" dirty="0"/>
              <a:t>Limited to CS research, education, emergent applications</a:t>
            </a:r>
          </a:p>
          <a:p>
            <a:pPr lvl="1"/>
            <a:r>
              <a:rPr lang="en-US" dirty="0"/>
              <a:t>Follow security best practices</a:t>
            </a:r>
          </a:p>
          <a:p>
            <a:pPr lvl="1"/>
            <a:r>
              <a:rPr lang="en-US" dirty="0"/>
              <a:t>No commercial/illegal use allowed</a:t>
            </a:r>
          </a:p>
        </p:txBody>
      </p:sp>
      <p:pic>
        <p:nvPicPr>
          <p:cNvPr id="7" name="Picture 6" descr="A screenshot of a login page&#10;&#10;AI-generated content may be incorrect.">
            <a:extLst>
              <a:ext uri="{FF2B5EF4-FFF2-40B4-BE49-F238E27FC236}">
                <a16:creationId xmlns:a16="http://schemas.microsoft.com/office/drawing/2014/main" id="{B012D726-F4CB-F33B-307E-80128E03A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3423" y="959202"/>
            <a:ext cx="4024455" cy="3200400"/>
          </a:xfrm>
          <a:prstGeom prst="rect">
            <a:avLst/>
          </a:prstGeom>
        </p:spPr>
      </p:pic>
    </p:spTree>
    <p:extLst>
      <p:ext uri="{BB962C8B-B14F-4D97-AF65-F5344CB8AC3E}">
        <p14:creationId xmlns:p14="http://schemas.microsoft.com/office/powerpoint/2010/main" val="1508358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ogin_process">
            <a:hlinkClick r:id="" action="ppaction://media"/>
            <a:extLst>
              <a:ext uri="{FF2B5EF4-FFF2-40B4-BE49-F238E27FC236}">
                <a16:creationId xmlns:a16="http://schemas.microsoft.com/office/drawing/2014/main" id="{C9749F17-5025-8522-E812-77529E21E75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rcRect l="-79" t="-428" r="16703"/>
          <a:stretch>
            <a:fillRect/>
          </a:stretch>
        </p:blipFill>
        <p:spPr>
          <a:xfrm>
            <a:off x="1158240" y="0"/>
            <a:ext cx="6827520" cy="4625914"/>
          </a:xfrm>
          <a:prstGeom prst="rect">
            <a:avLst/>
          </a:prstGeom>
        </p:spPr>
      </p:pic>
    </p:spTree>
    <p:extLst>
      <p:ext uri="{BB962C8B-B14F-4D97-AF65-F5344CB8AC3E}">
        <p14:creationId xmlns:p14="http://schemas.microsoft.com/office/powerpoint/2010/main" val="60986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0272B-3D8A-18B1-D265-E6B6BA4FB3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4FA7DF-0CEF-19F6-A7E9-A9BFB7982972}"/>
              </a:ext>
            </a:extLst>
          </p:cNvPr>
          <p:cNvSpPr>
            <a:spLocks noGrp="1"/>
          </p:cNvSpPr>
          <p:nvPr>
            <p:ph type="title"/>
          </p:nvPr>
        </p:nvSpPr>
        <p:spPr/>
        <p:txBody>
          <a:bodyPr>
            <a:normAutofit/>
          </a:bodyPr>
          <a:lstStyle/>
          <a:p>
            <a:r>
              <a:rPr lang="en-US" dirty="0"/>
              <a:t>GETTING ACCESS: Create or join a Project</a:t>
            </a:r>
          </a:p>
        </p:txBody>
      </p:sp>
      <p:sp>
        <p:nvSpPr>
          <p:cNvPr id="3" name="Content Placeholder 2">
            <a:extLst>
              <a:ext uri="{FF2B5EF4-FFF2-40B4-BE49-F238E27FC236}">
                <a16:creationId xmlns:a16="http://schemas.microsoft.com/office/drawing/2014/main" id="{4542FE66-F206-AD05-F0D0-A7CD44A637A3}"/>
              </a:ext>
            </a:extLst>
          </p:cNvPr>
          <p:cNvSpPr>
            <a:spLocks noGrp="1"/>
          </p:cNvSpPr>
          <p:nvPr>
            <p:ph idx="1"/>
          </p:nvPr>
        </p:nvSpPr>
        <p:spPr>
          <a:xfrm>
            <a:off x="5609493" y="885589"/>
            <a:ext cx="3355848" cy="3080049"/>
          </a:xfrm>
        </p:spPr>
        <p:txBody>
          <a:bodyPr>
            <a:normAutofit fontScale="92500"/>
          </a:bodyPr>
          <a:lstStyle/>
          <a:p>
            <a:r>
              <a:rPr lang="en-US" dirty="0"/>
              <a:t>After account creation, </a:t>
            </a:r>
            <a:r>
              <a:rPr lang="en-US" b="1" dirty="0"/>
              <a:t>CREATE</a:t>
            </a:r>
            <a:r>
              <a:rPr lang="en-US" dirty="0"/>
              <a:t> or </a:t>
            </a:r>
            <a:r>
              <a:rPr lang="en-US" b="1" dirty="0"/>
              <a:t>JOIN</a:t>
            </a:r>
            <a:r>
              <a:rPr lang="en-US" dirty="0"/>
              <a:t> a project</a:t>
            </a:r>
          </a:p>
          <a:p>
            <a:r>
              <a:rPr lang="en-US" b="1" dirty="0"/>
              <a:t>New project: 6-mo. resource allocation</a:t>
            </a:r>
            <a:r>
              <a:rPr lang="en-US" dirty="0"/>
              <a:t> (with renewals) and resource budget (20,000 </a:t>
            </a:r>
            <a:r>
              <a:rPr lang="en-US" dirty="0" err="1"/>
              <a:t>hrs</a:t>
            </a:r>
            <a:r>
              <a:rPr lang="en-US" dirty="0"/>
              <a:t>)</a:t>
            </a:r>
          </a:p>
          <a:p>
            <a:r>
              <a:rPr lang="en-US" dirty="0"/>
              <a:t>Requires ‘PI Status’ - decision within 1 business day</a:t>
            </a:r>
          </a:p>
          <a:p>
            <a:r>
              <a:rPr lang="en-US" dirty="0"/>
              <a:t>Not eligible? Ask a supervisor to add you to a project</a:t>
            </a:r>
          </a:p>
          <a:p>
            <a:endParaRPr lang="en-US" dirty="0"/>
          </a:p>
        </p:txBody>
      </p:sp>
      <p:pic>
        <p:nvPicPr>
          <p:cNvPr id="6" name="projects">
            <a:hlinkClick r:id="" action="ppaction://media"/>
            <a:extLst>
              <a:ext uri="{FF2B5EF4-FFF2-40B4-BE49-F238E27FC236}">
                <a16:creationId xmlns:a16="http://schemas.microsoft.com/office/drawing/2014/main" id="{514CDD10-7CBD-F942-4534-A1BFD1C0B7ED}"/>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7412" r="7588"/>
          <a:stretch>
            <a:fillRect/>
          </a:stretch>
        </p:blipFill>
        <p:spPr>
          <a:xfrm>
            <a:off x="685800" y="885589"/>
            <a:ext cx="4654296" cy="3080049"/>
          </a:xfrm>
          <a:prstGeom prst="rect">
            <a:avLst/>
          </a:prstGeom>
        </p:spPr>
      </p:pic>
    </p:spTree>
    <p:extLst>
      <p:ext uri="{BB962C8B-B14F-4D97-AF65-F5344CB8AC3E}">
        <p14:creationId xmlns:p14="http://schemas.microsoft.com/office/powerpoint/2010/main" val="272177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3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A4DF2-7799-792D-CE69-CE9B3D799657}"/>
              </a:ext>
            </a:extLst>
          </p:cNvPr>
          <p:cNvSpPr>
            <a:spLocks noGrp="1"/>
          </p:cNvSpPr>
          <p:nvPr>
            <p:ph type="title"/>
          </p:nvPr>
        </p:nvSpPr>
        <p:spPr/>
        <p:txBody>
          <a:bodyPr>
            <a:normAutofit fontScale="90000"/>
          </a:bodyPr>
          <a:lstStyle/>
          <a:p>
            <a:r>
              <a:rPr lang="en-US" dirty="0"/>
              <a:t>Guides and resources for getting started</a:t>
            </a:r>
          </a:p>
        </p:txBody>
      </p:sp>
      <p:sp>
        <p:nvSpPr>
          <p:cNvPr id="3" name="Content Placeholder 2">
            <a:extLst>
              <a:ext uri="{FF2B5EF4-FFF2-40B4-BE49-F238E27FC236}">
                <a16:creationId xmlns:a16="http://schemas.microsoft.com/office/drawing/2014/main" id="{5C37161B-A86F-F855-4B70-A44CEA613ABF}"/>
              </a:ext>
            </a:extLst>
          </p:cNvPr>
          <p:cNvSpPr>
            <a:spLocks noGrp="1"/>
          </p:cNvSpPr>
          <p:nvPr>
            <p:ph idx="1"/>
          </p:nvPr>
        </p:nvSpPr>
        <p:spPr>
          <a:xfrm>
            <a:off x="685800" y="959202"/>
            <a:ext cx="5403501" cy="3597009"/>
          </a:xfrm>
        </p:spPr>
        <p:txBody>
          <a:bodyPr>
            <a:normAutofit/>
          </a:bodyPr>
          <a:lstStyle/>
          <a:p>
            <a:pPr marL="68580" indent="0">
              <a:buNone/>
            </a:pPr>
            <a:r>
              <a:rPr lang="en-US" b="1" dirty="0">
                <a:solidFill>
                  <a:schemeClr val="accent1">
                    <a:lumMod val="75000"/>
                  </a:schemeClr>
                </a:solidFill>
              </a:rPr>
              <a:t>Getting Started Guide</a:t>
            </a:r>
            <a:r>
              <a:rPr lang="en-US" dirty="0"/>
              <a:t>: Interactive walkthrough of core testbed interfaces &amp; capabilities -&gt; </a:t>
            </a:r>
            <a:r>
              <a:rPr lang="en-US" b="1" u="sng" dirty="0" err="1">
                <a:solidFill>
                  <a:schemeClr val="accent5"/>
                </a:solidFill>
              </a:rPr>
              <a:t>chameleoncloud.org</a:t>
            </a:r>
            <a:r>
              <a:rPr lang="en-US" b="1" u="sng" dirty="0">
                <a:solidFill>
                  <a:schemeClr val="accent5"/>
                </a:solidFill>
              </a:rPr>
              <a:t>/docs/getting-started</a:t>
            </a:r>
          </a:p>
          <a:p>
            <a:pPr marL="68580" indent="0">
              <a:buNone/>
            </a:pPr>
            <a:r>
              <a:rPr lang="en-US" b="1" dirty="0">
                <a:solidFill>
                  <a:schemeClr val="accent3">
                    <a:lumMod val="75000"/>
                  </a:schemeClr>
                </a:solidFill>
              </a:rPr>
              <a:t>Learning Resources</a:t>
            </a:r>
            <a:r>
              <a:rPr lang="en-US" dirty="0"/>
              <a:t>: </a:t>
            </a:r>
            <a:r>
              <a:rPr lang="en-US" dirty="0" err="1"/>
              <a:t>Tips&amp;Tricks</a:t>
            </a:r>
            <a:r>
              <a:rPr lang="en-US" dirty="0"/>
              <a:t> blogs, User Experiment Interviews, documentation &amp; FAQs, webinars - all on </a:t>
            </a:r>
            <a:r>
              <a:rPr lang="en-US" b="1" u="sng" dirty="0" err="1">
                <a:solidFill>
                  <a:schemeClr val="accent5"/>
                </a:solidFill>
              </a:rPr>
              <a:t>chameleoncloud.org</a:t>
            </a:r>
            <a:endParaRPr lang="en-US" b="1" dirty="0">
              <a:solidFill>
                <a:schemeClr val="accent5"/>
              </a:solidFill>
            </a:endParaRPr>
          </a:p>
          <a:p>
            <a:pPr marL="68580" indent="0">
              <a:buNone/>
            </a:pPr>
            <a:r>
              <a:rPr lang="en-US" b="1" dirty="0">
                <a:solidFill>
                  <a:schemeClr val="accent2">
                    <a:lumMod val="75000"/>
                  </a:schemeClr>
                </a:solidFill>
              </a:rPr>
              <a:t>Getting Help</a:t>
            </a:r>
            <a:r>
              <a:rPr lang="en-US" dirty="0"/>
              <a:t>: </a:t>
            </a:r>
            <a:r>
              <a:rPr lang="en-US" b="1" dirty="0"/>
              <a:t>Chameleon Help Desk </a:t>
            </a:r>
            <a:r>
              <a:rPr lang="en-US" dirty="0"/>
              <a:t>available M-F during business hours; </a:t>
            </a:r>
            <a:r>
              <a:rPr lang="en-US" b="1" dirty="0"/>
              <a:t>Chameleon Forum </a:t>
            </a:r>
            <a:r>
              <a:rPr lang="en-US" dirty="0"/>
              <a:t>for non-urgent questions, community threads – </a:t>
            </a:r>
            <a:r>
              <a:rPr lang="en-US" b="1" u="sng" dirty="0" err="1">
                <a:solidFill>
                  <a:schemeClr val="accent5"/>
                </a:solidFill>
              </a:rPr>
              <a:t>chameleoncloud.org</a:t>
            </a:r>
            <a:r>
              <a:rPr lang="en-US" b="1" u="sng" dirty="0">
                <a:solidFill>
                  <a:schemeClr val="accent5"/>
                </a:solidFill>
              </a:rPr>
              <a:t>/user/help</a:t>
            </a:r>
          </a:p>
        </p:txBody>
      </p:sp>
      <p:pic>
        <p:nvPicPr>
          <p:cNvPr id="5" name="Picture 4" descr="A group of blue icons&#10;&#10;AI-generated content may be incorrect.">
            <a:extLst>
              <a:ext uri="{FF2B5EF4-FFF2-40B4-BE49-F238E27FC236}">
                <a16:creationId xmlns:a16="http://schemas.microsoft.com/office/drawing/2014/main" id="{688933B4-BD2A-D4F2-59E0-36ED217E9D6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89301" y="959202"/>
            <a:ext cx="2899566" cy="2899566"/>
          </a:xfrm>
          <a:prstGeom prst="rect">
            <a:avLst/>
          </a:prstGeom>
        </p:spPr>
      </p:pic>
    </p:spTree>
    <p:extLst>
      <p:ext uri="{BB962C8B-B14F-4D97-AF65-F5344CB8AC3E}">
        <p14:creationId xmlns:p14="http://schemas.microsoft.com/office/powerpoint/2010/main" val="3496061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B7B1B-6C7C-2389-4334-9FE1FE9D159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A9A8CF3-38C5-A73D-95BD-D4F657CB25C2}"/>
              </a:ext>
            </a:extLst>
          </p:cNvPr>
          <p:cNvSpPr>
            <a:spLocks noGrp="1"/>
          </p:cNvSpPr>
          <p:nvPr>
            <p:ph idx="1"/>
          </p:nvPr>
        </p:nvSpPr>
        <p:spPr/>
        <p:txBody>
          <a:bodyPr/>
          <a:lstStyle/>
          <a:p>
            <a:endParaRPr lang="en-US"/>
          </a:p>
        </p:txBody>
      </p:sp>
      <p:sp>
        <p:nvSpPr>
          <p:cNvPr id="5" name="TextBox 4">
            <a:extLst>
              <a:ext uri="{FF2B5EF4-FFF2-40B4-BE49-F238E27FC236}">
                <a16:creationId xmlns:a16="http://schemas.microsoft.com/office/drawing/2014/main" id="{755F7F3F-148C-8D8F-BE69-D4017678A866}"/>
              </a:ext>
            </a:extLst>
          </p:cNvPr>
          <p:cNvSpPr txBox="1"/>
          <p:nvPr/>
        </p:nvSpPr>
        <p:spPr>
          <a:xfrm>
            <a:off x="3097530" y="2489954"/>
            <a:ext cx="6195060" cy="369332"/>
          </a:xfrm>
          <a:prstGeom prst="rect">
            <a:avLst/>
          </a:prstGeom>
          <a:noFill/>
        </p:spPr>
        <p:txBody>
          <a:bodyPr wrap="square">
            <a:spAutoFit/>
          </a:bodyPr>
          <a:lstStyle/>
          <a:p>
            <a:r>
              <a:rPr lang="en-US" dirty="0"/>
              <a:t>spinal strength</a:t>
            </a:r>
          </a:p>
        </p:txBody>
      </p:sp>
    </p:spTree>
    <p:extLst>
      <p:ext uri="{BB962C8B-B14F-4D97-AF65-F5344CB8AC3E}">
        <p14:creationId xmlns:p14="http://schemas.microsoft.com/office/powerpoint/2010/main" val="2861464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6"/>
          <p:cNvSpPr/>
          <p:nvPr/>
        </p:nvSpPr>
        <p:spPr>
          <a:xfrm>
            <a:off x="467963" y="849768"/>
            <a:ext cx="6302829" cy="3380420"/>
          </a:xfrm>
          <a:prstGeom prst="roundRect">
            <a:avLst>
              <a:gd name="adj" fmla="val 16667"/>
            </a:avLst>
          </a:prstGeom>
          <a:solidFill>
            <a:srgbClr val="E9E9E9"/>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17" name="Google Shape;217;p6"/>
          <p:cNvSpPr txBox="1">
            <a:spLocks noGrp="1"/>
          </p:cNvSpPr>
          <p:nvPr>
            <p:ph type="title"/>
          </p:nvPr>
        </p:nvSpPr>
        <p:spPr>
          <a:xfrm>
            <a:off x="685800" y="28339"/>
            <a:ext cx="7772400" cy="857250"/>
          </a:xfrm>
          <a:prstGeom prst="rect">
            <a:avLst/>
          </a:prstGeom>
          <a:noFill/>
          <a:ln>
            <a:noFill/>
          </a:ln>
        </p:spPr>
        <p:txBody>
          <a:bodyPr spcFirstLastPara="1" wrap="square" lIns="0" tIns="45700" rIns="0" bIns="45700" anchor="ctr" anchorCtr="0">
            <a:normAutofit/>
          </a:bodyPr>
          <a:lstStyle/>
          <a:p>
            <a:pPr marL="0" lvl="0" indent="0" algn="l" rtl="0">
              <a:lnSpc>
                <a:spcPct val="100000"/>
              </a:lnSpc>
              <a:spcBef>
                <a:spcPts val="0"/>
              </a:spcBef>
              <a:spcAft>
                <a:spcPts val="0"/>
              </a:spcAft>
              <a:buClr>
                <a:srgbClr val="2090EB"/>
              </a:buClr>
              <a:buSzPts val="3200"/>
              <a:buFont typeface="Calibri"/>
              <a:buNone/>
            </a:pPr>
            <a:r>
              <a:rPr lang="en-US"/>
              <a:t>Experiment Workflow</a:t>
            </a:r>
            <a:endParaRPr/>
          </a:p>
        </p:txBody>
      </p:sp>
      <p:sp>
        <p:nvSpPr>
          <p:cNvPr id="218" name="Google Shape;218;p6"/>
          <p:cNvSpPr/>
          <p:nvPr/>
        </p:nvSpPr>
        <p:spPr>
          <a:xfrm>
            <a:off x="679273" y="1359964"/>
            <a:ext cx="1373136" cy="585680"/>
          </a:xfrm>
          <a:prstGeom prst="roundRect">
            <a:avLst>
              <a:gd name="adj" fmla="val 16667"/>
            </a:avLst>
          </a:prstGeom>
          <a:solidFill>
            <a:srgbClr val="E6F7D0"/>
          </a:solidFill>
          <a:ln w="9525" cap="flat" cmpd="sng">
            <a:solidFill>
              <a:srgbClr val="CEEFA2"/>
            </a:solidFill>
            <a:prstDash val="solid"/>
            <a:round/>
            <a:headEnd type="none" w="sm" len="sm"/>
            <a:tailEnd type="none" w="sm" len="sm"/>
          </a:ln>
          <a:effectLst>
            <a:outerShdw blurRad="50800" dist="41909" dir="54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ill Sans"/>
                <a:ea typeface="Gill Sans"/>
                <a:cs typeface="Gill Sans"/>
                <a:sym typeface="Gill Sans"/>
              </a:rPr>
              <a:t>discover</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Gill Sans"/>
                <a:ea typeface="Gill Sans"/>
                <a:cs typeface="Gill Sans"/>
                <a:sym typeface="Gill Sans"/>
              </a:rPr>
              <a:t>resources</a:t>
            </a:r>
            <a:endParaRPr sz="1400" b="0" i="0" u="none" strike="noStrike" cap="none" dirty="0">
              <a:solidFill>
                <a:srgbClr val="000000"/>
              </a:solidFill>
              <a:latin typeface="Arial"/>
              <a:ea typeface="Arial"/>
              <a:cs typeface="Arial"/>
              <a:sym typeface="Arial"/>
            </a:endParaRPr>
          </a:p>
        </p:txBody>
      </p:sp>
      <p:sp>
        <p:nvSpPr>
          <p:cNvPr id="219" name="Google Shape;219;p6"/>
          <p:cNvSpPr/>
          <p:nvPr/>
        </p:nvSpPr>
        <p:spPr>
          <a:xfrm>
            <a:off x="2292419" y="1346246"/>
            <a:ext cx="1975102" cy="585680"/>
          </a:xfrm>
          <a:prstGeom prst="roundRect">
            <a:avLst>
              <a:gd name="adj" fmla="val 16667"/>
            </a:avLst>
          </a:prstGeom>
          <a:solidFill>
            <a:srgbClr val="CEEFA2"/>
          </a:solidFill>
          <a:ln w="9525" cap="flat" cmpd="sng">
            <a:solidFill>
              <a:srgbClr val="CEEFA2"/>
            </a:solidFill>
            <a:prstDash val="solid"/>
            <a:round/>
            <a:headEnd type="none" w="sm" len="sm"/>
            <a:tailEnd type="none" w="sm" len="sm"/>
          </a:ln>
          <a:effectLst>
            <a:outerShdw blurRad="50800" dist="41909" dir="54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Gill Sans"/>
                <a:ea typeface="Gill Sans"/>
                <a:cs typeface="Gill Sans"/>
                <a:sym typeface="Gill Sans"/>
              </a:rPr>
              <a:t>allocate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Gill Sans"/>
                <a:ea typeface="Gill Sans"/>
                <a:cs typeface="Gill Sans"/>
                <a:sym typeface="Gill Sans"/>
              </a:rPr>
              <a:t>resources</a:t>
            </a:r>
            <a:endParaRPr sz="1400" b="0" i="0" u="none" strike="noStrike" cap="none">
              <a:solidFill>
                <a:srgbClr val="000000"/>
              </a:solidFill>
              <a:latin typeface="Arial"/>
              <a:ea typeface="Arial"/>
              <a:cs typeface="Arial"/>
              <a:sym typeface="Arial"/>
            </a:endParaRPr>
          </a:p>
        </p:txBody>
      </p:sp>
      <p:sp>
        <p:nvSpPr>
          <p:cNvPr id="220" name="Google Shape;220;p6"/>
          <p:cNvSpPr/>
          <p:nvPr/>
        </p:nvSpPr>
        <p:spPr>
          <a:xfrm>
            <a:off x="4541459" y="1344656"/>
            <a:ext cx="2021850" cy="585680"/>
          </a:xfrm>
          <a:prstGeom prst="roundRect">
            <a:avLst>
              <a:gd name="adj" fmla="val 16667"/>
            </a:avLst>
          </a:prstGeom>
          <a:solidFill>
            <a:srgbClr val="B6E774"/>
          </a:solidFill>
          <a:ln w="9525" cap="flat" cmpd="sng">
            <a:solidFill>
              <a:srgbClr val="CEEFA2"/>
            </a:solidFill>
            <a:prstDash val="solid"/>
            <a:round/>
            <a:headEnd type="none" w="sm" len="sm"/>
            <a:tailEnd type="none" w="sm" len="sm"/>
          </a:ln>
          <a:effectLst>
            <a:outerShdw blurRad="50800" dist="41909" dir="54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Gill Sans"/>
                <a:ea typeface="Gill Sans"/>
                <a:cs typeface="Gill Sans"/>
                <a:sym typeface="Gill Sans"/>
              </a:rPr>
              <a:t>configure environment</a:t>
            </a:r>
            <a:endParaRPr sz="1400" b="0" i="0" u="none" strike="noStrike" cap="none">
              <a:solidFill>
                <a:srgbClr val="000000"/>
              </a:solidFill>
              <a:latin typeface="Arial"/>
              <a:ea typeface="Arial"/>
              <a:cs typeface="Arial"/>
              <a:sym typeface="Arial"/>
            </a:endParaRPr>
          </a:p>
        </p:txBody>
      </p:sp>
      <p:sp>
        <p:nvSpPr>
          <p:cNvPr id="221" name="Google Shape;221;p6"/>
          <p:cNvSpPr/>
          <p:nvPr/>
        </p:nvSpPr>
        <p:spPr>
          <a:xfrm>
            <a:off x="7017277" y="1157816"/>
            <a:ext cx="1693839" cy="959360"/>
          </a:xfrm>
          <a:prstGeom prst="roundRect">
            <a:avLst>
              <a:gd name="adj" fmla="val 16667"/>
            </a:avLst>
          </a:prstGeom>
          <a:solidFill>
            <a:srgbClr val="C9C9C9"/>
          </a:solidFill>
          <a:ln w="9525" cap="flat" cmpd="sng">
            <a:solidFill>
              <a:srgbClr val="CEEFA2"/>
            </a:solidFill>
            <a:prstDash val="solid"/>
            <a:round/>
            <a:headEnd type="none" w="sm" len="sm"/>
            <a:tailEnd type="none" w="sm" len="sm"/>
          </a:ln>
          <a:effectLst>
            <a:outerShdw blurRad="50800" dist="41909" dir="54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Gill Sans"/>
                <a:ea typeface="Gill Sans"/>
                <a:cs typeface="Gill Sans"/>
                <a:sym typeface="Gill Sans"/>
              </a:rPr>
              <a:t>Run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Gill Sans"/>
                <a:ea typeface="Gill Sans"/>
                <a:cs typeface="Gill Sans"/>
                <a:sym typeface="Gill Sans"/>
              </a:rPr>
              <a:t>experiment body</a:t>
            </a:r>
            <a:endParaRPr sz="1400" b="0" i="0" u="none" strike="noStrike" cap="none" dirty="0">
              <a:solidFill>
                <a:srgbClr val="000000"/>
              </a:solidFill>
              <a:latin typeface="Arial"/>
              <a:ea typeface="Arial"/>
              <a:cs typeface="Arial"/>
              <a:sym typeface="Arial"/>
            </a:endParaRPr>
          </a:p>
        </p:txBody>
      </p:sp>
      <p:cxnSp>
        <p:nvCxnSpPr>
          <p:cNvPr id="222" name="Google Shape;222;p6"/>
          <p:cNvCxnSpPr>
            <a:stCxn id="218" idx="3"/>
            <a:endCxn id="219" idx="1"/>
          </p:cNvCxnSpPr>
          <p:nvPr/>
        </p:nvCxnSpPr>
        <p:spPr>
          <a:xfrm rot="10800000" flipH="1">
            <a:off x="2052409" y="1639004"/>
            <a:ext cx="240000" cy="13800"/>
          </a:xfrm>
          <a:prstGeom prst="straightConnector1">
            <a:avLst/>
          </a:prstGeom>
          <a:noFill/>
          <a:ln w="25400" cap="flat" cmpd="sng">
            <a:solidFill>
              <a:srgbClr val="7F7F7F"/>
            </a:solidFill>
            <a:prstDash val="solid"/>
            <a:round/>
            <a:headEnd type="none" w="sm" len="sm"/>
            <a:tailEnd type="stealth" w="med" len="med"/>
          </a:ln>
          <a:effectLst>
            <a:outerShdw blurRad="38100" dist="25400" dir="5400000" rotWithShape="0">
              <a:srgbClr val="000000">
                <a:alpha val="40000"/>
              </a:srgbClr>
            </a:outerShdw>
          </a:effectLst>
        </p:spPr>
      </p:cxnSp>
      <p:cxnSp>
        <p:nvCxnSpPr>
          <p:cNvPr id="223" name="Google Shape;223;p6"/>
          <p:cNvCxnSpPr>
            <a:stCxn id="219" idx="3"/>
            <a:endCxn id="220" idx="1"/>
          </p:cNvCxnSpPr>
          <p:nvPr/>
        </p:nvCxnSpPr>
        <p:spPr>
          <a:xfrm rot="10800000" flipH="1">
            <a:off x="4267521" y="1637586"/>
            <a:ext cx="273900" cy="1500"/>
          </a:xfrm>
          <a:prstGeom prst="straightConnector1">
            <a:avLst/>
          </a:prstGeom>
          <a:noFill/>
          <a:ln w="25400" cap="flat" cmpd="sng">
            <a:solidFill>
              <a:srgbClr val="7F7F7F"/>
            </a:solidFill>
            <a:prstDash val="solid"/>
            <a:round/>
            <a:headEnd type="none" w="sm" len="sm"/>
            <a:tailEnd type="stealth" w="med" len="med"/>
          </a:ln>
          <a:effectLst>
            <a:outerShdw blurRad="38100" dist="25400" dir="5400000" rotWithShape="0">
              <a:srgbClr val="000000">
                <a:alpha val="40000"/>
              </a:srgbClr>
            </a:outerShdw>
          </a:effectLst>
        </p:spPr>
      </p:cxnSp>
      <p:cxnSp>
        <p:nvCxnSpPr>
          <p:cNvPr id="224" name="Google Shape;224;p6"/>
          <p:cNvCxnSpPr>
            <a:cxnSpLocks/>
            <a:stCxn id="220" idx="3"/>
            <a:endCxn id="221" idx="1"/>
          </p:cNvCxnSpPr>
          <p:nvPr/>
        </p:nvCxnSpPr>
        <p:spPr>
          <a:xfrm>
            <a:off x="6563309" y="1637496"/>
            <a:ext cx="453968" cy="0"/>
          </a:xfrm>
          <a:prstGeom prst="straightConnector1">
            <a:avLst/>
          </a:prstGeom>
          <a:noFill/>
          <a:ln w="25400" cap="flat" cmpd="sng">
            <a:solidFill>
              <a:srgbClr val="7F7F7F"/>
            </a:solidFill>
            <a:prstDash val="solid"/>
            <a:round/>
            <a:headEnd type="none" w="sm" len="sm"/>
            <a:tailEnd type="stealth" w="med" len="med"/>
          </a:ln>
          <a:effectLst>
            <a:outerShdw blurRad="38100" dist="25400" dir="5400000" rotWithShape="0">
              <a:srgbClr val="000000">
                <a:alpha val="40000"/>
              </a:srgbClr>
            </a:outerShdw>
          </a:effectLst>
        </p:spPr>
      </p:cxnSp>
      <p:sp>
        <p:nvSpPr>
          <p:cNvPr id="225" name="Google Shape;225;p6"/>
          <p:cNvSpPr/>
          <p:nvPr/>
        </p:nvSpPr>
        <p:spPr>
          <a:xfrm>
            <a:off x="664061" y="2100387"/>
            <a:ext cx="1394290" cy="1598078"/>
          </a:xfrm>
          <a:prstGeom prst="roundRect">
            <a:avLst>
              <a:gd name="adj" fmla="val 16667"/>
            </a:avLst>
          </a:prstGeom>
          <a:solidFill>
            <a:srgbClr val="C7ED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Gill Sans"/>
                <a:ea typeface="Gill Sans"/>
                <a:cs typeface="Gill Sans"/>
                <a:sym typeface="Gill Sans"/>
              </a:rPr>
              <a:t>- Fine-grained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Gill Sans"/>
                <a:ea typeface="Gill Sans"/>
                <a:cs typeface="Gill Sans"/>
                <a:sym typeface="Gill Sans"/>
              </a:rPr>
              <a:t>- Complete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Gill Sans"/>
                <a:ea typeface="Gill Sans"/>
                <a:cs typeface="Gill Sans"/>
                <a:sym typeface="Gill Sans"/>
              </a:rPr>
              <a:t>- Up-to-date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Gill Sans"/>
                <a:ea typeface="Gill Sans"/>
                <a:cs typeface="Gill Sans"/>
                <a:sym typeface="Gill Sans"/>
              </a:rPr>
              <a:t>- Versioned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Gill Sans"/>
                <a:ea typeface="Gill Sans"/>
                <a:cs typeface="Gill Sans"/>
                <a:sym typeface="Gill Sans"/>
              </a:rPr>
              <a:t>- Verifiable</a:t>
            </a:r>
            <a:endParaRPr sz="1400" b="0" i="0" u="none" strike="noStrike" cap="none">
              <a:solidFill>
                <a:srgbClr val="000000"/>
              </a:solidFill>
              <a:latin typeface="Arial"/>
              <a:ea typeface="Arial"/>
              <a:cs typeface="Arial"/>
              <a:sym typeface="Arial"/>
            </a:endParaRPr>
          </a:p>
        </p:txBody>
      </p:sp>
      <p:sp>
        <p:nvSpPr>
          <p:cNvPr id="226" name="Google Shape;226;p6"/>
          <p:cNvSpPr/>
          <p:nvPr/>
        </p:nvSpPr>
        <p:spPr>
          <a:xfrm>
            <a:off x="2234676" y="2085080"/>
            <a:ext cx="2090588" cy="1598078"/>
          </a:xfrm>
          <a:prstGeom prst="roundRect">
            <a:avLst>
              <a:gd name="adj" fmla="val 16667"/>
            </a:avLst>
          </a:prstGeom>
          <a:solidFill>
            <a:srgbClr val="C7ED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Gill Sans"/>
                <a:ea typeface="Gill Sans"/>
                <a:cs typeface="Gill Sans"/>
                <a:sym typeface="Gill Sans"/>
              </a:rPr>
              <a:t>- Allocatable resources: nodes, VLANs, IPs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Gill Sans"/>
                <a:ea typeface="Gill Sans"/>
                <a:cs typeface="Gill Sans"/>
                <a:sym typeface="Gill Sans"/>
              </a:rPr>
              <a:t>- Advance reservations and on-demand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Gill Sans"/>
                <a:ea typeface="Gill Sans"/>
                <a:cs typeface="Gill Sans"/>
                <a:sym typeface="Gill Sans"/>
              </a:rPr>
              <a:t>- Non-fungible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Gill Sans"/>
                <a:ea typeface="Gill Sans"/>
                <a:cs typeface="Gill Sans"/>
                <a:sym typeface="Gill Sans"/>
              </a:rPr>
              <a:t>- Isolation </a:t>
            </a:r>
            <a:endParaRPr sz="1400" b="0" i="0" u="none" strike="noStrike" cap="none">
              <a:solidFill>
                <a:srgbClr val="000000"/>
              </a:solidFill>
              <a:latin typeface="Arial"/>
              <a:ea typeface="Arial"/>
              <a:cs typeface="Arial"/>
              <a:sym typeface="Arial"/>
            </a:endParaRPr>
          </a:p>
        </p:txBody>
      </p:sp>
      <p:sp>
        <p:nvSpPr>
          <p:cNvPr id="227" name="Google Shape;227;p6"/>
          <p:cNvSpPr/>
          <p:nvPr/>
        </p:nvSpPr>
        <p:spPr>
          <a:xfrm>
            <a:off x="4518085" y="2085080"/>
            <a:ext cx="2068599" cy="1598078"/>
          </a:xfrm>
          <a:prstGeom prst="roundRect">
            <a:avLst>
              <a:gd name="adj" fmla="val 16667"/>
            </a:avLst>
          </a:prstGeom>
          <a:solidFill>
            <a:srgbClr val="C7ED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Gill Sans"/>
                <a:ea typeface="Gill Sans"/>
                <a:cs typeface="Gill Sans"/>
                <a:sym typeface="Gill Sans"/>
              </a:rPr>
              <a:t>- Bare metal, KVM, containers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Gill Sans"/>
                <a:ea typeface="Gill Sans"/>
                <a:cs typeface="Gill Sans"/>
                <a:sym typeface="Gill Sans"/>
              </a:rPr>
              <a:t>- Image catalog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Gill Sans"/>
                <a:ea typeface="Gill Sans"/>
                <a:cs typeface="Gill Sans"/>
                <a:sym typeface="Gill Sans"/>
              </a:rPr>
              <a:t>- Snapshotting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Gill Sans"/>
                <a:ea typeface="Gill Sans"/>
                <a:cs typeface="Gill Sans"/>
                <a:sym typeface="Gill Sans"/>
              </a:rPr>
              <a:t>- Network stitching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Gill Sans"/>
                <a:ea typeface="Gill Sans"/>
                <a:cs typeface="Gill Sans"/>
                <a:sym typeface="Gill Sans"/>
              </a:rPr>
              <a:t>- Orchestration </a:t>
            </a:r>
            <a:endParaRPr sz="1400" b="0" i="0" u="none" strike="noStrike" cap="none">
              <a:solidFill>
                <a:srgbClr val="000000"/>
              </a:solidFill>
              <a:latin typeface="Arial"/>
              <a:ea typeface="Arial"/>
              <a:cs typeface="Arial"/>
              <a:sym typeface="Arial"/>
            </a:endParaRPr>
          </a:p>
        </p:txBody>
      </p:sp>
      <p:sp>
        <p:nvSpPr>
          <p:cNvPr id="228" name="Google Shape;228;p6"/>
          <p:cNvSpPr txBox="1"/>
          <p:nvPr/>
        </p:nvSpPr>
        <p:spPr>
          <a:xfrm>
            <a:off x="587827" y="3771944"/>
            <a:ext cx="61830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1" u="none" strike="noStrike" cap="none" dirty="0">
                <a:solidFill>
                  <a:srgbClr val="005173"/>
                </a:solidFill>
                <a:latin typeface="Gill Sans"/>
                <a:ea typeface="Gill Sans"/>
                <a:cs typeface="Gill Sans"/>
                <a:sym typeface="Gill Sans"/>
              </a:rPr>
              <a:t>Authentication via federated identity,  accessed via </a:t>
            </a:r>
            <a:r>
              <a:rPr lang="en-US" sz="1500" b="1" i="1" u="none" strike="noStrike" cap="none" dirty="0">
                <a:solidFill>
                  <a:srgbClr val="005173"/>
                </a:solidFill>
                <a:latin typeface="Gill Sans"/>
                <a:ea typeface="Gill Sans"/>
                <a:cs typeface="Gill Sans"/>
                <a:sym typeface="Gill Sans"/>
              </a:rPr>
              <a:t>GUI, CLI, and python-chi</a:t>
            </a:r>
            <a:endParaRPr sz="13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endParaRPr sz="1500" b="0" i="1" u="none" strike="noStrike" cap="none" dirty="0">
              <a:solidFill>
                <a:srgbClr val="2792E7"/>
              </a:solidFill>
              <a:latin typeface="Gill Sans"/>
              <a:ea typeface="Gill Sans"/>
              <a:cs typeface="Gill Sans"/>
              <a:sym typeface="Gill Sans"/>
            </a:endParaRPr>
          </a:p>
        </p:txBody>
      </p:sp>
      <p:sp>
        <p:nvSpPr>
          <p:cNvPr id="229" name="Google Shape;229;p6"/>
          <p:cNvSpPr txBox="1"/>
          <p:nvPr/>
        </p:nvSpPr>
        <p:spPr>
          <a:xfrm>
            <a:off x="679273" y="4285177"/>
            <a:ext cx="803184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rgbClr val="005173"/>
                </a:solidFill>
                <a:latin typeface="Calibri"/>
                <a:ea typeface="Calibri"/>
                <a:cs typeface="Calibri"/>
                <a:sym typeface="Calibri"/>
              </a:rPr>
              <a:t>Paper: “Lessons Learned from the Chameleon Testbed”, USENIX ATC 2020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1" u="none" strike="noStrike" cap="none">
              <a:solidFill>
                <a:srgbClr val="005173"/>
              </a:solidFill>
              <a:latin typeface="Calibri"/>
              <a:ea typeface="Calibri"/>
              <a:cs typeface="Calibri"/>
              <a:sym typeface="Calibri"/>
            </a:endParaRPr>
          </a:p>
        </p:txBody>
      </p:sp>
      <p:sp>
        <p:nvSpPr>
          <p:cNvPr id="230" name="Google Shape;230;p6"/>
          <p:cNvSpPr txBox="1"/>
          <p:nvPr/>
        </p:nvSpPr>
        <p:spPr>
          <a:xfrm>
            <a:off x="102239" y="884138"/>
            <a:ext cx="693217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5173"/>
                </a:solidFill>
                <a:latin typeface="Gill Sans"/>
                <a:ea typeface="Gill Sans"/>
                <a:cs typeface="Gill Sans"/>
                <a:sym typeface="Gill Sans"/>
              </a:rPr>
              <a:t>Create </a:t>
            </a:r>
            <a:r>
              <a:rPr lang="en-US" sz="2000" b="1" i="0" u="none" strike="noStrike" cap="none">
                <a:solidFill>
                  <a:srgbClr val="005173"/>
                </a:solidFill>
                <a:latin typeface="Gill Sans"/>
                <a:ea typeface="Gill Sans"/>
                <a:cs typeface="Gill Sans"/>
                <a:sym typeface="Gill Sans"/>
              </a:rPr>
              <a:t>experimental environment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1600" b="0" i="1" u="none" strike="noStrike" cap="none">
              <a:solidFill>
                <a:srgbClr val="2792E7"/>
              </a:solidFill>
              <a:latin typeface="Gill Sans"/>
              <a:ea typeface="Gill Sans"/>
              <a:cs typeface="Gill Sans"/>
              <a:sym typeface="Gill Sans"/>
            </a:endParaRPr>
          </a:p>
        </p:txBody>
      </p:sp>
      <p:sp>
        <p:nvSpPr>
          <p:cNvPr id="231" name="Google Shape;231;p6"/>
          <p:cNvSpPr/>
          <p:nvPr/>
        </p:nvSpPr>
        <p:spPr>
          <a:xfrm>
            <a:off x="7077208" y="2571750"/>
            <a:ext cx="1573976" cy="1163510"/>
          </a:xfrm>
          <a:prstGeom prst="roundRect">
            <a:avLst>
              <a:gd name="adj" fmla="val 16667"/>
            </a:avLst>
          </a:prstGeom>
          <a:solidFill>
            <a:srgbClr val="C9C9C9"/>
          </a:solidFill>
          <a:ln w="9525" cap="flat" cmpd="sng">
            <a:solidFill>
              <a:srgbClr val="CEEFA2"/>
            </a:solidFill>
            <a:prstDash val="solid"/>
            <a:round/>
            <a:headEnd type="none" w="sm" len="sm"/>
            <a:tailEnd type="none" w="sm" len="sm"/>
          </a:ln>
          <a:effectLst>
            <a:outerShdw blurRad="50800" dist="41909" dir="54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dirty="0">
                <a:solidFill>
                  <a:schemeClr val="dk1"/>
                </a:solidFill>
                <a:latin typeface="Gill Sans"/>
                <a:ea typeface="Gill Sans"/>
                <a:cs typeface="Gill Sans"/>
                <a:sym typeface="Gill Sans"/>
              </a:rPr>
              <a:t>A</a:t>
            </a:r>
            <a:r>
              <a:rPr lang="en-US" sz="1800" b="1" i="0" u="none" strike="noStrike" cap="none" dirty="0">
                <a:solidFill>
                  <a:schemeClr val="dk1"/>
                </a:solidFill>
                <a:latin typeface="Gill Sans"/>
                <a:ea typeface="Gill Sans"/>
                <a:cs typeface="Gill Sans"/>
                <a:sym typeface="Gill Sans"/>
              </a:rPr>
              <a:t>nalyze and present results </a:t>
            </a:r>
            <a:endParaRPr sz="1400" b="0" i="0" u="none" strike="noStrike" cap="none" dirty="0">
              <a:solidFill>
                <a:srgbClr val="000000"/>
              </a:solidFill>
              <a:latin typeface="Arial"/>
              <a:ea typeface="Arial"/>
              <a:cs typeface="Arial"/>
              <a:sym typeface="Arial"/>
            </a:endParaRPr>
          </a:p>
        </p:txBody>
      </p:sp>
      <p:cxnSp>
        <p:nvCxnSpPr>
          <p:cNvPr id="232" name="Google Shape;232;p6"/>
          <p:cNvCxnSpPr>
            <a:cxnSpLocks/>
            <a:stCxn id="221" idx="2"/>
            <a:endCxn id="231" idx="0"/>
          </p:cNvCxnSpPr>
          <p:nvPr/>
        </p:nvCxnSpPr>
        <p:spPr>
          <a:xfrm flipH="1">
            <a:off x="7864196" y="2117176"/>
            <a:ext cx="1" cy="454574"/>
          </a:xfrm>
          <a:prstGeom prst="straightConnector1">
            <a:avLst/>
          </a:prstGeom>
          <a:noFill/>
          <a:ln w="25400" cap="flat" cmpd="sng">
            <a:solidFill>
              <a:srgbClr val="7F7F7F"/>
            </a:solidFill>
            <a:prstDash val="solid"/>
            <a:round/>
            <a:headEnd type="none" w="sm" len="sm"/>
            <a:tailEnd type="stealth" w="med" len="med"/>
          </a:ln>
          <a:effectLst>
            <a:outerShdw blurRad="38100" dist="25400" dir="5400000" rotWithShape="0">
              <a:srgbClr val="000000">
                <a:alpha val="40000"/>
              </a:srgbClr>
            </a:outerShdw>
          </a:effectLst>
        </p:spPr>
      </p:cxnSp>
      <p:sp>
        <p:nvSpPr>
          <p:cNvPr id="233" name="Google Shape;233;p6"/>
          <p:cNvSpPr txBox="1">
            <a:spLocks noGrp="1"/>
          </p:cNvSpPr>
          <p:nvPr>
            <p:ph type="sldNum" idx="12"/>
          </p:nvPr>
        </p:nvSpPr>
        <p:spPr>
          <a:xfrm>
            <a:off x="8458200" y="4812507"/>
            <a:ext cx="457200" cy="273900"/>
          </a:xfrm>
          <a:prstGeom prst="rect">
            <a:avLst/>
          </a:prstGeom>
          <a:noFill/>
          <a:ln>
            <a:noFill/>
          </a:ln>
        </p:spPr>
        <p:txBody>
          <a:bodyPr spcFirstLastPara="1" wrap="square" lIns="0" tIns="45700" rIns="0" bIns="0" anchor="b"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Urban Pop">
  <a:themeElements>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Urban Pop">
  <a:themeElements>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245985</TotalTime>
  <Words>2686</Words>
  <Application>Microsoft Macintosh PowerPoint</Application>
  <PresentationFormat>On-screen Show (16:9)</PresentationFormat>
  <Paragraphs>304</Paragraphs>
  <Slides>26</Slides>
  <Notes>16</Notes>
  <HiddenSlides>0</HiddenSlides>
  <MMClips>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26</vt:i4>
      </vt:variant>
    </vt:vector>
  </HeadingPairs>
  <TitlesOfParts>
    <vt:vector size="39" baseType="lpstr">
      <vt:lpstr>Alegreya</vt:lpstr>
      <vt:lpstr>Aptos</vt:lpstr>
      <vt:lpstr>Arial</vt:lpstr>
      <vt:lpstr>Cabin</vt:lpstr>
      <vt:lpstr>Calibri</vt:lpstr>
      <vt:lpstr>Calibri Light</vt:lpstr>
      <vt:lpstr>Gill Sans</vt:lpstr>
      <vt:lpstr>Gill Sans MT</vt:lpstr>
      <vt:lpstr>Merriweather</vt:lpstr>
      <vt:lpstr>Wingdings 3</vt:lpstr>
      <vt:lpstr>Urban Pop</vt:lpstr>
      <vt:lpstr>Custom Design</vt:lpstr>
      <vt:lpstr>1_Urban Pop</vt:lpstr>
      <vt:lpstr> </vt:lpstr>
      <vt:lpstr>Chameleon: AN Edge To cloud testbed</vt:lpstr>
      <vt:lpstr>PowerPoint Presentation</vt:lpstr>
      <vt:lpstr>GETTING ACCESS: make a USER ACCOUNT</vt:lpstr>
      <vt:lpstr>PowerPoint Presentation</vt:lpstr>
      <vt:lpstr>GETTING ACCESS: Create or join a Project</vt:lpstr>
      <vt:lpstr>Guides and resources for getting started</vt:lpstr>
      <vt:lpstr>PowerPoint Presentation</vt:lpstr>
      <vt:lpstr>Experiment Workflow</vt:lpstr>
      <vt:lpstr>Chameleon Hardware</vt:lpstr>
      <vt:lpstr>Resource discovery &amp; hardware catalog</vt:lpstr>
      <vt:lpstr>Advanced reservations</vt:lpstr>
      <vt:lpstr>Bare Metal configuration – CHI@TACC/UC</vt:lpstr>
      <vt:lpstr>Virtualized Resources – KVM@TACC</vt:lpstr>
      <vt:lpstr>Containers – CHI@Edge</vt:lpstr>
      <vt:lpstr>Not Just a Testbed, a Community</vt:lpstr>
      <vt:lpstr>TROVI: SHARING AND FINDING ARTIFACTS</vt:lpstr>
      <vt:lpstr>Sharing via Trovi</vt:lpstr>
      <vt:lpstr>Research Example: ENERGY EFFICIENCY</vt:lpstr>
      <vt:lpstr>Research Example: OPERATING SYSTEMS</vt:lpstr>
      <vt:lpstr>Research Example: Federated Learning</vt:lpstr>
      <vt:lpstr>EDUCATION: ML Systems Engineering (1)</vt:lpstr>
      <vt:lpstr>ML Systems Engineering (2): Scale and Impact</vt:lpstr>
      <vt:lpstr>REPRODUCIBILITY: SC24 ARTIFACT Evaluation</vt:lpstr>
      <vt:lpstr>PowerPoint Presentation</vt:lpstr>
      <vt:lpstr>A few Application examples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Keahey, Katarzyna</dc:creator>
  <cp:lastModifiedBy>Marc Richardson</cp:lastModifiedBy>
  <cp:revision>115</cp:revision>
  <cp:lastPrinted>2023-02-20T20:42:11Z</cp:lastPrinted>
  <dcterms:created xsi:type="dcterms:W3CDTF">2021-10-05T18:57:14Z</dcterms:created>
  <dcterms:modified xsi:type="dcterms:W3CDTF">2025-10-21T20:04:01Z</dcterms:modified>
</cp:coreProperties>
</file>